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1" r:id="rId2"/>
    <p:sldId id="260" r:id="rId3"/>
    <p:sldId id="265" r:id="rId4"/>
    <p:sldId id="263" r:id="rId5"/>
    <p:sldId id="259" r:id="rId6"/>
    <p:sldId id="264" r:id="rId7"/>
    <p:sldId id="269" r:id="rId8"/>
    <p:sldId id="274" r:id="rId9"/>
    <p:sldId id="275" r:id="rId10"/>
    <p:sldId id="276" r:id="rId11"/>
    <p:sldId id="278" r:id="rId12"/>
    <p:sldId id="277" r:id="rId13"/>
    <p:sldId id="266" r:id="rId14"/>
    <p:sldId id="279"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8EF2"/>
    <a:srgbClr val="0E58C4"/>
    <a:srgbClr val="031227"/>
    <a:srgbClr val="1F5F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0" autoAdjust="0"/>
    <p:restoredTop sz="76443" autoAdjust="0"/>
  </p:normalViewPr>
  <p:slideViewPr>
    <p:cSldViewPr snapToGrid="0">
      <p:cViewPr varScale="1">
        <p:scale>
          <a:sx n="58" d="100"/>
          <a:sy n="58" d="100"/>
        </p:scale>
        <p:origin x="138" y="63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frid\Downloads\statistic_id490522_revenue-of-the-global-esports-market-2012-202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frid\Downloads\statistic_id490480_worldwide-esports-viewer-numbers-2012-2021-by-typ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frid\Downloads\statistic_id490480_worldwide-esports-viewer-numbers-2012-2021-by-type.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'[statistic_id490522_revenue-of-the-global-esports-market-2012-2021.xlsx]Data'!$C$5</c:f>
              <c:strCache>
                <c:ptCount val="1"/>
                <c:pt idx="0">
                  <c:v>Revenue in million U.S. dollars</c:v>
                </c:pt>
              </c:strCache>
            </c:strRef>
          </c:tx>
          <c:spPr>
            <a:solidFill>
              <a:srgbClr val="0E58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'[statistic_id490522_revenue-of-the-global-esports-market-2012-2021.xlsx]Data'!$B$6:$B$10</c:f>
              <c:strCache>
                <c:ptCount val="5"/>
                <c:pt idx="0">
                  <c:v>2017</c:v>
                </c:pt>
                <c:pt idx="1">
                  <c:v>2018*</c:v>
                </c:pt>
                <c:pt idx="2">
                  <c:v>2019*</c:v>
                </c:pt>
                <c:pt idx="3">
                  <c:v>2020*</c:v>
                </c:pt>
                <c:pt idx="4">
                  <c:v>2021*</c:v>
                </c:pt>
              </c:strCache>
            </c:strRef>
          </c:cat>
          <c:val>
            <c:numRef>
              <c:f>'[statistic_id490522_revenue-of-the-global-esports-market-2012-2021.xlsx]Data'!$C$6:$C$10</c:f>
              <c:numCache>
                <c:formatCode>#,##0</c:formatCode>
                <c:ptCount val="5"/>
                <c:pt idx="0">
                  <c:v>655</c:v>
                </c:pt>
                <c:pt idx="1">
                  <c:v>906</c:v>
                </c:pt>
                <c:pt idx="2" formatCode="#,##0.##">
                  <c:v>1187.4000000000001</c:v>
                </c:pt>
                <c:pt idx="3" formatCode="#,##0.##">
                  <c:v>1488.1</c:v>
                </c:pt>
                <c:pt idx="4">
                  <c:v>1650</c:v>
                </c:pt>
              </c:numCache>
            </c:numRef>
          </c:val>
          <c:extLst>
            <c:ext xmlns:c16="http://schemas.microsoft.com/office/drawing/2014/chart" uri="{C3380CC4-5D6E-409C-BE32-E72D297353CC}">
              <c16:uniqueId val="{00000000-1980-4198-BC07-9562EACEEB03}"/>
            </c:ext>
          </c:extLst>
        </c:ser>
        <c:dLbls>
          <c:showLegendKey val="0"/>
          <c:showVal val="0"/>
          <c:showCatName val="0"/>
          <c:showSerName val="0"/>
          <c:showPercent val="0"/>
          <c:showBubbleSize val="0"/>
        </c:dLbls>
        <c:gapWidth val="55"/>
        <c:overlap val="-27"/>
        <c:axId val="665948656"/>
        <c:axId val="665948984"/>
      </c:barChart>
      <c:catAx>
        <c:axId val="66594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5948984"/>
        <c:crosses val="autoZero"/>
        <c:auto val="1"/>
        <c:lblAlgn val="ctr"/>
        <c:lblOffset val="100"/>
        <c:noMultiLvlLbl val="0"/>
      </c:catAx>
      <c:valAx>
        <c:axId val="66594898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594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eSports Viewership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'[statistic_id490480_worldwide-esports-viewer-numbers-2012-2021-by-type.xlsx]Data'!$C$5</c:f>
              <c:strCache>
                <c:ptCount val="1"/>
                <c:pt idx="0">
                  <c:v>Frequent viewers/enthusiasts</c:v>
                </c:pt>
              </c:strCache>
            </c:strRef>
          </c:tx>
          <c:spPr>
            <a:solidFill>
              <a:schemeClr val="tx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'[statistic_id490480_worldwide-esports-viewer-numbers-2012-2021-by-type.xlsx]Data'!$B$6:$B$10</c:f>
              <c:strCache>
                <c:ptCount val="5"/>
                <c:pt idx="0">
                  <c:v>2016</c:v>
                </c:pt>
                <c:pt idx="1">
                  <c:v>2017*</c:v>
                </c:pt>
                <c:pt idx="2">
                  <c:v>2018*</c:v>
                </c:pt>
                <c:pt idx="3">
                  <c:v>2019*</c:v>
                </c:pt>
                <c:pt idx="4">
                  <c:v>2020*</c:v>
                </c:pt>
              </c:strCache>
            </c:strRef>
          </c:cat>
          <c:val>
            <c:numRef>
              <c:f>'[statistic_id490480_worldwide-esports-viewer-numbers-2012-2021-by-type.xlsx]Data'!$C$6:$C$10</c:f>
              <c:numCache>
                <c:formatCode>#,##0</c:formatCode>
                <c:ptCount val="5"/>
                <c:pt idx="0">
                  <c:v>121</c:v>
                </c:pt>
                <c:pt idx="1">
                  <c:v>143</c:v>
                </c:pt>
                <c:pt idx="2">
                  <c:v>165</c:v>
                </c:pt>
                <c:pt idx="3">
                  <c:v>215</c:v>
                </c:pt>
                <c:pt idx="4">
                  <c:v>286</c:v>
                </c:pt>
              </c:numCache>
            </c:numRef>
          </c:val>
          <c:extLst>
            <c:ext xmlns:c16="http://schemas.microsoft.com/office/drawing/2014/chart" uri="{C3380CC4-5D6E-409C-BE32-E72D297353CC}">
              <c16:uniqueId val="{00000000-E2D1-4763-A04F-C881118ABD5A}"/>
            </c:ext>
          </c:extLst>
        </c:ser>
        <c:ser>
          <c:idx val="1"/>
          <c:order val="1"/>
          <c:tx>
            <c:strRef>
              <c:f>'[statistic_id490480_worldwide-esports-viewer-numbers-2012-2021-by-type.xlsx]Data'!$D$5</c:f>
              <c:strCache>
                <c:ptCount val="1"/>
                <c:pt idx="0">
                  <c:v>Occasional viewers</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'[statistic_id490480_worldwide-esports-viewer-numbers-2012-2021-by-type.xlsx]Data'!$B$6:$B$10</c:f>
              <c:strCache>
                <c:ptCount val="5"/>
                <c:pt idx="0">
                  <c:v>2016</c:v>
                </c:pt>
                <c:pt idx="1">
                  <c:v>2017*</c:v>
                </c:pt>
                <c:pt idx="2">
                  <c:v>2018*</c:v>
                </c:pt>
                <c:pt idx="3">
                  <c:v>2019*</c:v>
                </c:pt>
                <c:pt idx="4">
                  <c:v>2020*</c:v>
                </c:pt>
              </c:strCache>
            </c:strRef>
          </c:cat>
          <c:val>
            <c:numRef>
              <c:f>'[statistic_id490480_worldwide-esports-viewer-numbers-2012-2021-by-type.xlsx]Data'!$D$6:$D$10</c:f>
              <c:numCache>
                <c:formatCode>#,##0</c:formatCode>
                <c:ptCount val="5"/>
                <c:pt idx="0">
                  <c:v>160</c:v>
                </c:pt>
                <c:pt idx="1">
                  <c:v>192</c:v>
                </c:pt>
                <c:pt idx="2">
                  <c:v>215</c:v>
                </c:pt>
                <c:pt idx="3">
                  <c:v>212</c:v>
                </c:pt>
                <c:pt idx="4">
                  <c:v>303</c:v>
                </c:pt>
              </c:numCache>
            </c:numRef>
          </c:val>
          <c:extLst>
            <c:ext xmlns:c16="http://schemas.microsoft.com/office/drawing/2014/chart" uri="{C3380CC4-5D6E-409C-BE32-E72D297353CC}">
              <c16:uniqueId val="{00000001-E2D1-4763-A04F-C881118ABD5A}"/>
            </c:ext>
          </c:extLst>
        </c:ser>
        <c:dLbls>
          <c:showLegendKey val="0"/>
          <c:showVal val="0"/>
          <c:showCatName val="0"/>
          <c:showSerName val="0"/>
          <c:showPercent val="0"/>
          <c:showBubbleSize val="0"/>
        </c:dLbls>
        <c:gapWidth val="55"/>
        <c:overlap val="100"/>
        <c:axId val="785488824"/>
        <c:axId val="785489480"/>
      </c:barChart>
      <c:catAx>
        <c:axId val="785488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5489480"/>
        <c:crosses val="autoZero"/>
        <c:auto val="1"/>
        <c:lblAlgn val="ctr"/>
        <c:lblOffset val="100"/>
        <c:noMultiLvlLbl val="0"/>
      </c:catAx>
      <c:valAx>
        <c:axId val="78548948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5488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50000"/>
      </a:schemeClr>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Prize Pool</a:t>
            </a:r>
            <a:r>
              <a:rPr lang="en-US" baseline="0"/>
              <a:t> in Millions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2">
                <a:lumMod val="25000"/>
              </a:schemeClr>
            </a:solidFill>
            <a:ln>
              <a:noFill/>
            </a:ln>
            <a:effectLst/>
          </c:spPr>
          <c:invertIfNegative val="0"/>
          <c:dPt>
            <c:idx val="0"/>
            <c:invertIfNegative val="0"/>
            <c:bubble3D val="0"/>
            <c:spPr>
              <a:solidFill>
                <a:srgbClr val="4A8EF2"/>
              </a:solidFill>
              <a:ln>
                <a:noFill/>
              </a:ln>
              <a:effectLst/>
            </c:spPr>
            <c:extLst>
              <c:ext xmlns:c16="http://schemas.microsoft.com/office/drawing/2014/chart" uri="{C3380CC4-5D6E-409C-BE32-E72D297353CC}">
                <c16:uniqueId val="{00000002-41F2-4D71-A82A-787CC5DE761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'[statistic_id490480_worldwide-esports-viewer-numbers-2012-2021-by-type.xlsx]Data'!$B$16:$B$23</c:f>
              <c:strCache>
                <c:ptCount val="8"/>
                <c:pt idx="0">
                  <c:v>The International 2017</c:v>
                </c:pt>
                <c:pt idx="1">
                  <c:v>Confederations Cup</c:v>
                </c:pt>
                <c:pt idx="2">
                  <c:v>NBA Championship</c:v>
                </c:pt>
                <c:pt idx="3">
                  <c:v>The Masters 2017</c:v>
                </c:pt>
                <c:pt idx="4">
                  <c:v>Melbourne Cup</c:v>
                </c:pt>
                <c:pt idx="5">
                  <c:v>ICC Champions Trophy</c:v>
                </c:pt>
                <c:pt idx="6">
                  <c:v>Tour de France 2017</c:v>
                </c:pt>
                <c:pt idx="7">
                  <c:v>World Snooker Championship</c:v>
                </c:pt>
              </c:strCache>
            </c:strRef>
          </c:cat>
          <c:val>
            <c:numRef>
              <c:f>'[statistic_id490480_worldwide-esports-viewer-numbers-2012-2021-by-type.xlsx]Data'!$C$16:$C$23</c:f>
              <c:numCache>
                <c:formatCode>General</c:formatCode>
                <c:ptCount val="8"/>
                <c:pt idx="0">
                  <c:v>24.7</c:v>
                </c:pt>
                <c:pt idx="1">
                  <c:v>20</c:v>
                </c:pt>
                <c:pt idx="2">
                  <c:v>13</c:v>
                </c:pt>
                <c:pt idx="3">
                  <c:v>11</c:v>
                </c:pt>
                <c:pt idx="4">
                  <c:v>6.2</c:v>
                </c:pt>
                <c:pt idx="5">
                  <c:v>4.5</c:v>
                </c:pt>
                <c:pt idx="6">
                  <c:v>2.77</c:v>
                </c:pt>
                <c:pt idx="7">
                  <c:v>2.0299999999999998</c:v>
                </c:pt>
              </c:numCache>
            </c:numRef>
          </c:val>
          <c:extLst>
            <c:ext xmlns:c15="http://schemas.microsoft.com/office/drawing/2012/chart" uri="{02D57815-91ED-43cb-92C2-25804820EDAC}">
              <c15:filteredSeriesTitle>
                <c15:tx>
                  <c:strRef>
                    <c:extLst>
                      <c:ext uri="{02D57815-91ED-43cb-92C2-25804820EDAC}">
                        <c15:formulaRef>
                          <c15:sqref>Data!#REF!</c15:sqref>
                        </c15:formulaRef>
                      </c:ext>
                    </c:extLst>
                    <c:strCache>
                      <c:ptCount val="1"/>
                      <c:pt idx="0">
                        <c:v>#REF!</c:v>
                      </c:pt>
                    </c:strCache>
                  </c:strRef>
                </c15:tx>
              </c15:filteredSeriesTitle>
            </c:ext>
            <c:ext xmlns:c16="http://schemas.microsoft.com/office/drawing/2014/chart" uri="{C3380CC4-5D6E-409C-BE32-E72D297353CC}">
              <c16:uniqueId val="{00000000-41F2-4D71-A82A-787CC5DE7612}"/>
            </c:ext>
          </c:extLst>
        </c:ser>
        <c:dLbls>
          <c:showLegendKey val="0"/>
          <c:showVal val="0"/>
          <c:showCatName val="0"/>
          <c:showSerName val="0"/>
          <c:showPercent val="0"/>
          <c:showBubbleSize val="0"/>
        </c:dLbls>
        <c:gapWidth val="60"/>
        <c:overlap val="-27"/>
        <c:axId val="666907560"/>
        <c:axId val="785489152"/>
      </c:barChart>
      <c:catAx>
        <c:axId val="666907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5489152"/>
        <c:crosses val="autoZero"/>
        <c:auto val="1"/>
        <c:lblAlgn val="ctr"/>
        <c:lblOffset val="100"/>
        <c:noMultiLvlLbl val="0"/>
      </c:catAx>
      <c:valAx>
        <c:axId val="7854891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90756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31227"/>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3808BE-47EC-4462-87C2-626BC85EBEED}"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1CD39E49-374E-46A8-BF12-0295C24E4BE1}">
      <dgm:prSet phldrT="[Text]"/>
      <dgm:spPr/>
      <dgm:t>
        <a:bodyPr/>
        <a:lstStyle/>
        <a:p>
          <a:r>
            <a:rPr lang="en-US" dirty="0"/>
            <a:t>Industry Rivalry</a:t>
          </a:r>
        </a:p>
      </dgm:t>
    </dgm:pt>
    <dgm:pt modelId="{9E7F5AB7-9C37-4FD4-9225-DFBD6C59BE95}" type="parTrans" cxnId="{F5957D0F-E368-4FD4-98F0-C349DBD5D4B1}">
      <dgm:prSet/>
      <dgm:spPr/>
      <dgm:t>
        <a:bodyPr/>
        <a:lstStyle/>
        <a:p>
          <a:endParaRPr lang="en-US"/>
        </a:p>
      </dgm:t>
    </dgm:pt>
    <dgm:pt modelId="{C05C04A3-5A7B-499C-B8BA-3BE3C7D2C557}" type="sibTrans" cxnId="{F5957D0F-E368-4FD4-98F0-C349DBD5D4B1}">
      <dgm:prSet/>
      <dgm:spPr/>
      <dgm:t>
        <a:bodyPr/>
        <a:lstStyle/>
        <a:p>
          <a:endParaRPr lang="en-US"/>
        </a:p>
      </dgm:t>
    </dgm:pt>
    <dgm:pt modelId="{111173A7-B30E-4093-A2A0-2FF9F2007C57}">
      <dgm:prSet phldrT="[Text]"/>
      <dgm:spPr/>
      <dgm:t>
        <a:bodyPr/>
        <a:lstStyle/>
        <a:p>
          <a:r>
            <a:rPr lang="en-US" dirty="0"/>
            <a:t>Threat of New Entrants</a:t>
          </a:r>
        </a:p>
      </dgm:t>
    </dgm:pt>
    <dgm:pt modelId="{23B44815-8525-4CE5-AF89-B2CA172C2B56}" type="parTrans" cxnId="{989A7BD5-7B00-4816-8607-97C486A4F44C}">
      <dgm:prSet/>
      <dgm:spPr/>
      <dgm:t>
        <a:bodyPr/>
        <a:lstStyle/>
        <a:p>
          <a:endParaRPr lang="en-US"/>
        </a:p>
      </dgm:t>
    </dgm:pt>
    <dgm:pt modelId="{6A1255FE-8CB8-4A81-9512-5347BF827911}" type="sibTrans" cxnId="{989A7BD5-7B00-4816-8607-97C486A4F44C}">
      <dgm:prSet/>
      <dgm:spPr/>
      <dgm:t>
        <a:bodyPr/>
        <a:lstStyle/>
        <a:p>
          <a:endParaRPr lang="en-US"/>
        </a:p>
      </dgm:t>
    </dgm:pt>
    <dgm:pt modelId="{F35FD0AB-7D35-4D02-A796-C9F67815DFEA}">
      <dgm:prSet phldrT="[Text]"/>
      <dgm:spPr/>
      <dgm:t>
        <a:bodyPr/>
        <a:lstStyle/>
        <a:p>
          <a:r>
            <a:rPr lang="en-US" dirty="0"/>
            <a:t>Bargaining Power of Buyers</a:t>
          </a:r>
        </a:p>
      </dgm:t>
    </dgm:pt>
    <dgm:pt modelId="{E5A19C37-22CD-404B-BC39-8172673D9B0C}" type="parTrans" cxnId="{A3403ED5-2071-4535-8D97-4C2B1ABD430F}">
      <dgm:prSet/>
      <dgm:spPr/>
      <dgm:t>
        <a:bodyPr/>
        <a:lstStyle/>
        <a:p>
          <a:endParaRPr lang="en-US"/>
        </a:p>
      </dgm:t>
    </dgm:pt>
    <dgm:pt modelId="{A0A0ED9D-7583-4759-BBAE-BED607BE0D39}" type="sibTrans" cxnId="{A3403ED5-2071-4535-8D97-4C2B1ABD430F}">
      <dgm:prSet/>
      <dgm:spPr/>
      <dgm:t>
        <a:bodyPr/>
        <a:lstStyle/>
        <a:p>
          <a:endParaRPr lang="en-US"/>
        </a:p>
      </dgm:t>
    </dgm:pt>
    <dgm:pt modelId="{CEB51D63-DB5A-428B-885F-17195516268D}">
      <dgm:prSet phldrT="[Text]"/>
      <dgm:spPr/>
      <dgm:t>
        <a:bodyPr/>
        <a:lstStyle/>
        <a:p>
          <a:r>
            <a:rPr lang="en-US" dirty="0"/>
            <a:t>Threat of Substitutes</a:t>
          </a:r>
        </a:p>
      </dgm:t>
    </dgm:pt>
    <dgm:pt modelId="{DCECAEA5-6563-405A-B3E0-B01A4B463BCD}" type="parTrans" cxnId="{BC723EF7-3BEE-48A7-B1CC-5A6460AFC1B0}">
      <dgm:prSet/>
      <dgm:spPr/>
      <dgm:t>
        <a:bodyPr/>
        <a:lstStyle/>
        <a:p>
          <a:endParaRPr lang="en-US"/>
        </a:p>
      </dgm:t>
    </dgm:pt>
    <dgm:pt modelId="{3957F9C4-D3D9-45A1-B4CE-E11A633417B3}" type="sibTrans" cxnId="{BC723EF7-3BEE-48A7-B1CC-5A6460AFC1B0}">
      <dgm:prSet/>
      <dgm:spPr/>
      <dgm:t>
        <a:bodyPr/>
        <a:lstStyle/>
        <a:p>
          <a:endParaRPr lang="en-US"/>
        </a:p>
      </dgm:t>
    </dgm:pt>
    <dgm:pt modelId="{344EE02C-ABE4-4ED2-AC4E-2B93E535D6C2}">
      <dgm:prSet phldrT="[Text]"/>
      <dgm:spPr/>
      <dgm:t>
        <a:bodyPr/>
        <a:lstStyle/>
        <a:p>
          <a:r>
            <a:rPr lang="en-US" dirty="0"/>
            <a:t>Bargaining Power of Suppliers</a:t>
          </a:r>
        </a:p>
      </dgm:t>
    </dgm:pt>
    <dgm:pt modelId="{29AEE545-304C-4F9D-A8E3-FEB1D9DFF1B4}" type="parTrans" cxnId="{29A3DE48-3008-40AA-8293-0B7C77C9DA44}">
      <dgm:prSet/>
      <dgm:spPr/>
      <dgm:t>
        <a:bodyPr/>
        <a:lstStyle/>
        <a:p>
          <a:endParaRPr lang="en-US"/>
        </a:p>
      </dgm:t>
    </dgm:pt>
    <dgm:pt modelId="{E4124B45-4C96-4CEB-B80E-4A6A871F5CB7}" type="sibTrans" cxnId="{29A3DE48-3008-40AA-8293-0B7C77C9DA44}">
      <dgm:prSet/>
      <dgm:spPr/>
      <dgm:t>
        <a:bodyPr/>
        <a:lstStyle/>
        <a:p>
          <a:endParaRPr lang="en-US"/>
        </a:p>
      </dgm:t>
    </dgm:pt>
    <dgm:pt modelId="{0B9D1CBD-1D6C-4AF8-9D7A-861F15E3156B}" type="pres">
      <dgm:prSet presAssocID="{9A3808BE-47EC-4462-87C2-626BC85EBEED}" presName="cycle" presStyleCnt="0">
        <dgm:presLayoutVars>
          <dgm:chMax val="1"/>
          <dgm:dir/>
          <dgm:animLvl val="ctr"/>
          <dgm:resizeHandles val="exact"/>
        </dgm:presLayoutVars>
      </dgm:prSet>
      <dgm:spPr/>
    </dgm:pt>
    <dgm:pt modelId="{1FEFA091-68A7-429D-8AAE-BB40DF0E4DD2}" type="pres">
      <dgm:prSet presAssocID="{1CD39E49-374E-46A8-BF12-0295C24E4BE1}" presName="centerShape" presStyleLbl="node0" presStyleIdx="0" presStyleCnt="1" custScaleX="120775"/>
      <dgm:spPr/>
    </dgm:pt>
    <dgm:pt modelId="{C3CF297A-8237-4B72-A262-A321FCF153E6}" type="pres">
      <dgm:prSet presAssocID="{23B44815-8525-4CE5-AF89-B2CA172C2B56}" presName="Name9" presStyleLbl="parChTrans1D2" presStyleIdx="0" presStyleCnt="4"/>
      <dgm:spPr/>
    </dgm:pt>
    <dgm:pt modelId="{775F9B04-57CB-4D1F-9F52-6DC9E187B3D9}" type="pres">
      <dgm:prSet presAssocID="{23B44815-8525-4CE5-AF89-B2CA172C2B56}" presName="connTx" presStyleLbl="parChTrans1D2" presStyleIdx="0" presStyleCnt="4"/>
      <dgm:spPr/>
    </dgm:pt>
    <dgm:pt modelId="{4A609456-C1B4-4CD6-BA16-54538A219B7D}" type="pres">
      <dgm:prSet presAssocID="{111173A7-B30E-4093-A2A0-2FF9F2007C57}" presName="node" presStyleLbl="node1" presStyleIdx="0" presStyleCnt="4" custScaleX="120775">
        <dgm:presLayoutVars>
          <dgm:bulletEnabled val="1"/>
        </dgm:presLayoutVars>
      </dgm:prSet>
      <dgm:spPr/>
    </dgm:pt>
    <dgm:pt modelId="{007CD690-0906-4661-9136-3B3B2E4B2205}" type="pres">
      <dgm:prSet presAssocID="{E5A19C37-22CD-404B-BC39-8172673D9B0C}" presName="Name9" presStyleLbl="parChTrans1D2" presStyleIdx="1" presStyleCnt="4"/>
      <dgm:spPr/>
    </dgm:pt>
    <dgm:pt modelId="{01AD8021-CBB0-4BEE-BA8D-38B89868EE7A}" type="pres">
      <dgm:prSet presAssocID="{E5A19C37-22CD-404B-BC39-8172673D9B0C}" presName="connTx" presStyleLbl="parChTrans1D2" presStyleIdx="1" presStyleCnt="4"/>
      <dgm:spPr/>
    </dgm:pt>
    <dgm:pt modelId="{12616D44-B938-4E01-A8DD-75EBECB265A1}" type="pres">
      <dgm:prSet presAssocID="{F35FD0AB-7D35-4D02-A796-C9F67815DFEA}" presName="node" presStyleLbl="node1" presStyleIdx="1" presStyleCnt="4" custScaleX="120775" custRadScaleRad="109820">
        <dgm:presLayoutVars>
          <dgm:bulletEnabled val="1"/>
        </dgm:presLayoutVars>
      </dgm:prSet>
      <dgm:spPr/>
    </dgm:pt>
    <dgm:pt modelId="{CEC6A5FE-D473-4346-88DB-22A798C584DD}" type="pres">
      <dgm:prSet presAssocID="{DCECAEA5-6563-405A-B3E0-B01A4B463BCD}" presName="Name9" presStyleLbl="parChTrans1D2" presStyleIdx="2" presStyleCnt="4"/>
      <dgm:spPr/>
    </dgm:pt>
    <dgm:pt modelId="{32C50EA5-F846-4B40-99F9-79BEA6EEF844}" type="pres">
      <dgm:prSet presAssocID="{DCECAEA5-6563-405A-B3E0-B01A4B463BCD}" presName="connTx" presStyleLbl="parChTrans1D2" presStyleIdx="2" presStyleCnt="4"/>
      <dgm:spPr/>
    </dgm:pt>
    <dgm:pt modelId="{4EF3BDF9-FA48-45BE-AFA6-416CD7E310E7}" type="pres">
      <dgm:prSet presAssocID="{CEB51D63-DB5A-428B-885F-17195516268D}" presName="node" presStyleLbl="node1" presStyleIdx="2" presStyleCnt="4" custScaleX="120775">
        <dgm:presLayoutVars>
          <dgm:bulletEnabled val="1"/>
        </dgm:presLayoutVars>
      </dgm:prSet>
      <dgm:spPr/>
    </dgm:pt>
    <dgm:pt modelId="{CFD61BD9-7056-4250-B9D7-7BCE0CDDB03E}" type="pres">
      <dgm:prSet presAssocID="{29AEE545-304C-4F9D-A8E3-FEB1D9DFF1B4}" presName="Name9" presStyleLbl="parChTrans1D2" presStyleIdx="3" presStyleCnt="4"/>
      <dgm:spPr/>
    </dgm:pt>
    <dgm:pt modelId="{9C7D32B9-3F54-44E3-9F25-37B7123C6E98}" type="pres">
      <dgm:prSet presAssocID="{29AEE545-304C-4F9D-A8E3-FEB1D9DFF1B4}" presName="connTx" presStyleLbl="parChTrans1D2" presStyleIdx="3" presStyleCnt="4"/>
      <dgm:spPr/>
    </dgm:pt>
    <dgm:pt modelId="{AD0996E5-ACEC-48D4-9733-4692391066FB}" type="pres">
      <dgm:prSet presAssocID="{344EE02C-ABE4-4ED2-AC4E-2B93E535D6C2}" presName="node" presStyleLbl="node1" presStyleIdx="3" presStyleCnt="4" custScaleX="120775" custRadScaleRad="108035" custRadScaleInc="0">
        <dgm:presLayoutVars>
          <dgm:bulletEnabled val="1"/>
        </dgm:presLayoutVars>
      </dgm:prSet>
      <dgm:spPr/>
    </dgm:pt>
  </dgm:ptLst>
  <dgm:cxnLst>
    <dgm:cxn modelId="{F5957D0F-E368-4FD4-98F0-C349DBD5D4B1}" srcId="{9A3808BE-47EC-4462-87C2-626BC85EBEED}" destId="{1CD39E49-374E-46A8-BF12-0295C24E4BE1}" srcOrd="0" destOrd="0" parTransId="{9E7F5AB7-9C37-4FD4-9225-DFBD6C59BE95}" sibTransId="{C05C04A3-5A7B-499C-B8BA-3BE3C7D2C557}"/>
    <dgm:cxn modelId="{5818511D-1FE2-429D-AB52-0B8191949D5B}" type="presOf" srcId="{E5A19C37-22CD-404B-BC39-8172673D9B0C}" destId="{01AD8021-CBB0-4BEE-BA8D-38B89868EE7A}" srcOrd="1" destOrd="0" presId="urn:microsoft.com/office/officeart/2005/8/layout/radial1"/>
    <dgm:cxn modelId="{862E5840-9B30-4DEE-B79D-871C9E799700}" type="presOf" srcId="{CEB51D63-DB5A-428B-885F-17195516268D}" destId="{4EF3BDF9-FA48-45BE-AFA6-416CD7E310E7}" srcOrd="0" destOrd="0" presId="urn:microsoft.com/office/officeart/2005/8/layout/radial1"/>
    <dgm:cxn modelId="{82B07366-A4FA-4F6B-A19E-CF63F5E6236F}" type="presOf" srcId="{DCECAEA5-6563-405A-B3E0-B01A4B463BCD}" destId="{32C50EA5-F846-4B40-99F9-79BEA6EEF844}" srcOrd="1" destOrd="0" presId="urn:microsoft.com/office/officeart/2005/8/layout/radial1"/>
    <dgm:cxn modelId="{29A3DE48-3008-40AA-8293-0B7C77C9DA44}" srcId="{1CD39E49-374E-46A8-BF12-0295C24E4BE1}" destId="{344EE02C-ABE4-4ED2-AC4E-2B93E535D6C2}" srcOrd="3" destOrd="0" parTransId="{29AEE545-304C-4F9D-A8E3-FEB1D9DFF1B4}" sibTransId="{E4124B45-4C96-4CEB-B80E-4A6A871F5CB7}"/>
    <dgm:cxn modelId="{FCBBF591-6F12-40A8-8F5B-B90BA817BD2D}" type="presOf" srcId="{1CD39E49-374E-46A8-BF12-0295C24E4BE1}" destId="{1FEFA091-68A7-429D-8AAE-BB40DF0E4DD2}" srcOrd="0" destOrd="0" presId="urn:microsoft.com/office/officeart/2005/8/layout/radial1"/>
    <dgm:cxn modelId="{45D72393-5504-4D39-AEF5-E314772AA2FB}" type="presOf" srcId="{9A3808BE-47EC-4462-87C2-626BC85EBEED}" destId="{0B9D1CBD-1D6C-4AF8-9D7A-861F15E3156B}" srcOrd="0" destOrd="0" presId="urn:microsoft.com/office/officeart/2005/8/layout/radial1"/>
    <dgm:cxn modelId="{4AF3A399-E789-4149-9BEF-07A3BCB67751}" type="presOf" srcId="{23B44815-8525-4CE5-AF89-B2CA172C2B56}" destId="{C3CF297A-8237-4B72-A262-A321FCF153E6}" srcOrd="0" destOrd="0" presId="urn:microsoft.com/office/officeart/2005/8/layout/radial1"/>
    <dgm:cxn modelId="{511E69AB-B6A4-43A4-ABCB-DB571076F702}" type="presOf" srcId="{29AEE545-304C-4F9D-A8E3-FEB1D9DFF1B4}" destId="{CFD61BD9-7056-4250-B9D7-7BCE0CDDB03E}" srcOrd="0" destOrd="0" presId="urn:microsoft.com/office/officeart/2005/8/layout/radial1"/>
    <dgm:cxn modelId="{844054AB-5BFC-459E-8673-DB4DBAD8DC06}" type="presOf" srcId="{344EE02C-ABE4-4ED2-AC4E-2B93E535D6C2}" destId="{AD0996E5-ACEC-48D4-9733-4692391066FB}" srcOrd="0" destOrd="0" presId="urn:microsoft.com/office/officeart/2005/8/layout/radial1"/>
    <dgm:cxn modelId="{815D01C7-49AC-44B3-9935-6A9FD2B41080}" type="presOf" srcId="{23B44815-8525-4CE5-AF89-B2CA172C2B56}" destId="{775F9B04-57CB-4D1F-9F52-6DC9E187B3D9}" srcOrd="1" destOrd="0" presId="urn:microsoft.com/office/officeart/2005/8/layout/radial1"/>
    <dgm:cxn modelId="{A3403ED5-2071-4535-8D97-4C2B1ABD430F}" srcId="{1CD39E49-374E-46A8-BF12-0295C24E4BE1}" destId="{F35FD0AB-7D35-4D02-A796-C9F67815DFEA}" srcOrd="1" destOrd="0" parTransId="{E5A19C37-22CD-404B-BC39-8172673D9B0C}" sibTransId="{A0A0ED9D-7583-4759-BBAE-BED607BE0D39}"/>
    <dgm:cxn modelId="{989A7BD5-7B00-4816-8607-97C486A4F44C}" srcId="{1CD39E49-374E-46A8-BF12-0295C24E4BE1}" destId="{111173A7-B30E-4093-A2A0-2FF9F2007C57}" srcOrd="0" destOrd="0" parTransId="{23B44815-8525-4CE5-AF89-B2CA172C2B56}" sibTransId="{6A1255FE-8CB8-4A81-9512-5347BF827911}"/>
    <dgm:cxn modelId="{9CAFBBE6-6AA9-4A90-BBAD-92DCA0C1CB88}" type="presOf" srcId="{DCECAEA5-6563-405A-B3E0-B01A4B463BCD}" destId="{CEC6A5FE-D473-4346-88DB-22A798C584DD}" srcOrd="0" destOrd="0" presId="urn:microsoft.com/office/officeart/2005/8/layout/radial1"/>
    <dgm:cxn modelId="{B01DF8EC-AA6E-44D5-A79E-FB6F84421785}" type="presOf" srcId="{29AEE545-304C-4F9D-A8E3-FEB1D9DFF1B4}" destId="{9C7D32B9-3F54-44E3-9F25-37B7123C6E98}" srcOrd="1" destOrd="0" presId="urn:microsoft.com/office/officeart/2005/8/layout/radial1"/>
    <dgm:cxn modelId="{0DA7B3ED-F9E2-4FF7-8E09-5DBFA32F918E}" type="presOf" srcId="{E5A19C37-22CD-404B-BC39-8172673D9B0C}" destId="{007CD690-0906-4661-9136-3B3B2E4B2205}" srcOrd="0" destOrd="0" presId="urn:microsoft.com/office/officeart/2005/8/layout/radial1"/>
    <dgm:cxn modelId="{1CF0E7F4-A286-431C-86F7-E464B64D53C4}" type="presOf" srcId="{F35FD0AB-7D35-4D02-A796-C9F67815DFEA}" destId="{12616D44-B938-4E01-A8DD-75EBECB265A1}" srcOrd="0" destOrd="0" presId="urn:microsoft.com/office/officeart/2005/8/layout/radial1"/>
    <dgm:cxn modelId="{BC723EF7-3BEE-48A7-B1CC-5A6460AFC1B0}" srcId="{1CD39E49-374E-46A8-BF12-0295C24E4BE1}" destId="{CEB51D63-DB5A-428B-885F-17195516268D}" srcOrd="2" destOrd="0" parTransId="{DCECAEA5-6563-405A-B3E0-B01A4B463BCD}" sibTransId="{3957F9C4-D3D9-45A1-B4CE-E11A633417B3}"/>
    <dgm:cxn modelId="{21D178FF-B0EA-45DA-B6CB-4BA2C9CE8C0E}" type="presOf" srcId="{111173A7-B30E-4093-A2A0-2FF9F2007C57}" destId="{4A609456-C1B4-4CD6-BA16-54538A219B7D}" srcOrd="0" destOrd="0" presId="urn:microsoft.com/office/officeart/2005/8/layout/radial1"/>
    <dgm:cxn modelId="{0AE1D83C-6343-4D12-AE0D-00B708872D5E}" type="presParOf" srcId="{0B9D1CBD-1D6C-4AF8-9D7A-861F15E3156B}" destId="{1FEFA091-68A7-429D-8AAE-BB40DF0E4DD2}" srcOrd="0" destOrd="0" presId="urn:microsoft.com/office/officeart/2005/8/layout/radial1"/>
    <dgm:cxn modelId="{7AB19D62-9536-4E34-A66C-EE5B65D78DF9}" type="presParOf" srcId="{0B9D1CBD-1D6C-4AF8-9D7A-861F15E3156B}" destId="{C3CF297A-8237-4B72-A262-A321FCF153E6}" srcOrd="1" destOrd="0" presId="urn:microsoft.com/office/officeart/2005/8/layout/radial1"/>
    <dgm:cxn modelId="{C2062710-6315-4340-8DCA-937867098A06}" type="presParOf" srcId="{C3CF297A-8237-4B72-A262-A321FCF153E6}" destId="{775F9B04-57CB-4D1F-9F52-6DC9E187B3D9}" srcOrd="0" destOrd="0" presId="urn:microsoft.com/office/officeart/2005/8/layout/radial1"/>
    <dgm:cxn modelId="{D8080514-4627-43F8-A769-6C70B587E40C}" type="presParOf" srcId="{0B9D1CBD-1D6C-4AF8-9D7A-861F15E3156B}" destId="{4A609456-C1B4-4CD6-BA16-54538A219B7D}" srcOrd="2" destOrd="0" presId="urn:microsoft.com/office/officeart/2005/8/layout/radial1"/>
    <dgm:cxn modelId="{9EAC9A38-89AE-4D91-B3A6-292312B35A4B}" type="presParOf" srcId="{0B9D1CBD-1D6C-4AF8-9D7A-861F15E3156B}" destId="{007CD690-0906-4661-9136-3B3B2E4B2205}" srcOrd="3" destOrd="0" presId="urn:microsoft.com/office/officeart/2005/8/layout/radial1"/>
    <dgm:cxn modelId="{29BFE233-38E3-49B3-A442-A5C652C03F66}" type="presParOf" srcId="{007CD690-0906-4661-9136-3B3B2E4B2205}" destId="{01AD8021-CBB0-4BEE-BA8D-38B89868EE7A}" srcOrd="0" destOrd="0" presId="urn:microsoft.com/office/officeart/2005/8/layout/radial1"/>
    <dgm:cxn modelId="{237DBC93-C22F-43E7-BD19-CF902BAAE0FB}" type="presParOf" srcId="{0B9D1CBD-1D6C-4AF8-9D7A-861F15E3156B}" destId="{12616D44-B938-4E01-A8DD-75EBECB265A1}" srcOrd="4" destOrd="0" presId="urn:microsoft.com/office/officeart/2005/8/layout/radial1"/>
    <dgm:cxn modelId="{6F4F6252-6978-4B2C-B465-B0BA6235FDCF}" type="presParOf" srcId="{0B9D1CBD-1D6C-4AF8-9D7A-861F15E3156B}" destId="{CEC6A5FE-D473-4346-88DB-22A798C584DD}" srcOrd="5" destOrd="0" presId="urn:microsoft.com/office/officeart/2005/8/layout/radial1"/>
    <dgm:cxn modelId="{D3E9E3E1-CEE1-443E-A7E6-E3D775CC256F}" type="presParOf" srcId="{CEC6A5FE-D473-4346-88DB-22A798C584DD}" destId="{32C50EA5-F846-4B40-99F9-79BEA6EEF844}" srcOrd="0" destOrd="0" presId="urn:microsoft.com/office/officeart/2005/8/layout/radial1"/>
    <dgm:cxn modelId="{F632D099-32E1-4B18-8CBD-EA74464F6B3A}" type="presParOf" srcId="{0B9D1CBD-1D6C-4AF8-9D7A-861F15E3156B}" destId="{4EF3BDF9-FA48-45BE-AFA6-416CD7E310E7}" srcOrd="6" destOrd="0" presId="urn:microsoft.com/office/officeart/2005/8/layout/radial1"/>
    <dgm:cxn modelId="{2014EEA8-277E-4815-AFD6-60AA9A89EA6E}" type="presParOf" srcId="{0B9D1CBD-1D6C-4AF8-9D7A-861F15E3156B}" destId="{CFD61BD9-7056-4250-B9D7-7BCE0CDDB03E}" srcOrd="7" destOrd="0" presId="urn:microsoft.com/office/officeart/2005/8/layout/radial1"/>
    <dgm:cxn modelId="{BC9DFF74-9C4B-415A-90BC-879814A292F4}" type="presParOf" srcId="{CFD61BD9-7056-4250-B9D7-7BCE0CDDB03E}" destId="{9C7D32B9-3F54-44E3-9F25-37B7123C6E98}" srcOrd="0" destOrd="0" presId="urn:microsoft.com/office/officeart/2005/8/layout/radial1"/>
    <dgm:cxn modelId="{A208A1DE-4E3C-4097-AE34-6FB319F5BD91}" type="presParOf" srcId="{0B9D1CBD-1D6C-4AF8-9D7A-861F15E3156B}" destId="{AD0996E5-ACEC-48D4-9733-4692391066FB}"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FA091-68A7-429D-8AAE-BB40DF0E4DD2}">
      <dsp:nvSpPr>
        <dsp:cNvPr id="0" name=""/>
        <dsp:cNvSpPr/>
      </dsp:nvSpPr>
      <dsp:spPr>
        <a:xfrm>
          <a:off x="1704803" y="1324205"/>
          <a:ext cx="1214945" cy="1005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Industry Rivalry</a:t>
          </a:r>
        </a:p>
      </dsp:txBody>
      <dsp:txXfrm>
        <a:off x="1882728" y="1471524"/>
        <a:ext cx="859095" cy="711319"/>
      </dsp:txXfrm>
    </dsp:sp>
    <dsp:sp modelId="{C3CF297A-8237-4B72-A262-A321FCF153E6}">
      <dsp:nvSpPr>
        <dsp:cNvPr id="0" name=""/>
        <dsp:cNvSpPr/>
      </dsp:nvSpPr>
      <dsp:spPr>
        <a:xfrm rot="16200000">
          <a:off x="2160220" y="1152572"/>
          <a:ext cx="304110" cy="39154"/>
        </a:xfrm>
        <a:custGeom>
          <a:avLst/>
          <a:gdLst/>
          <a:ahLst/>
          <a:cxnLst/>
          <a:rect l="0" t="0" r="0" b="0"/>
          <a:pathLst>
            <a:path>
              <a:moveTo>
                <a:pt x="0" y="19577"/>
              </a:moveTo>
              <a:lnTo>
                <a:pt x="304110" y="195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4673" y="1164546"/>
        <a:ext cx="15205" cy="15205"/>
      </dsp:txXfrm>
    </dsp:sp>
    <dsp:sp modelId="{4A609456-C1B4-4CD6-BA16-54538A219B7D}">
      <dsp:nvSpPr>
        <dsp:cNvPr id="0" name=""/>
        <dsp:cNvSpPr/>
      </dsp:nvSpPr>
      <dsp:spPr>
        <a:xfrm>
          <a:off x="1704803" y="14136"/>
          <a:ext cx="1214945" cy="1005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Threat of New Entrants</a:t>
          </a:r>
        </a:p>
      </dsp:txBody>
      <dsp:txXfrm>
        <a:off x="1882728" y="161455"/>
        <a:ext cx="859095" cy="711319"/>
      </dsp:txXfrm>
    </dsp:sp>
    <dsp:sp modelId="{007CD690-0906-4661-9136-3B3B2E4B2205}">
      <dsp:nvSpPr>
        <dsp:cNvPr id="0" name=""/>
        <dsp:cNvSpPr/>
      </dsp:nvSpPr>
      <dsp:spPr>
        <a:xfrm>
          <a:off x="2919748" y="1807606"/>
          <a:ext cx="223771" cy="39154"/>
        </a:xfrm>
        <a:custGeom>
          <a:avLst/>
          <a:gdLst/>
          <a:ahLst/>
          <a:cxnLst/>
          <a:rect l="0" t="0" r="0" b="0"/>
          <a:pathLst>
            <a:path>
              <a:moveTo>
                <a:pt x="0" y="19577"/>
              </a:moveTo>
              <a:lnTo>
                <a:pt x="223771" y="195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6040" y="1821589"/>
        <a:ext cx="11188" cy="11188"/>
      </dsp:txXfrm>
    </dsp:sp>
    <dsp:sp modelId="{12616D44-B938-4E01-A8DD-75EBECB265A1}">
      <dsp:nvSpPr>
        <dsp:cNvPr id="0" name=""/>
        <dsp:cNvSpPr/>
      </dsp:nvSpPr>
      <dsp:spPr>
        <a:xfrm>
          <a:off x="3143520" y="1324205"/>
          <a:ext cx="1214945" cy="1005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Bargaining Power of Buyers</a:t>
          </a:r>
        </a:p>
      </dsp:txBody>
      <dsp:txXfrm>
        <a:off x="3321445" y="1471524"/>
        <a:ext cx="859095" cy="711319"/>
      </dsp:txXfrm>
    </dsp:sp>
    <dsp:sp modelId="{CEC6A5FE-D473-4346-88DB-22A798C584DD}">
      <dsp:nvSpPr>
        <dsp:cNvPr id="0" name=""/>
        <dsp:cNvSpPr/>
      </dsp:nvSpPr>
      <dsp:spPr>
        <a:xfrm rot="5400000">
          <a:off x="2160220" y="2462641"/>
          <a:ext cx="304110" cy="39154"/>
        </a:xfrm>
        <a:custGeom>
          <a:avLst/>
          <a:gdLst/>
          <a:ahLst/>
          <a:cxnLst/>
          <a:rect l="0" t="0" r="0" b="0"/>
          <a:pathLst>
            <a:path>
              <a:moveTo>
                <a:pt x="0" y="19577"/>
              </a:moveTo>
              <a:lnTo>
                <a:pt x="304110" y="195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4673" y="2474615"/>
        <a:ext cx="15205" cy="15205"/>
      </dsp:txXfrm>
    </dsp:sp>
    <dsp:sp modelId="{4EF3BDF9-FA48-45BE-AFA6-416CD7E310E7}">
      <dsp:nvSpPr>
        <dsp:cNvPr id="0" name=""/>
        <dsp:cNvSpPr/>
      </dsp:nvSpPr>
      <dsp:spPr>
        <a:xfrm>
          <a:off x="1704803" y="2634273"/>
          <a:ext cx="1214945" cy="1005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Threat of Substitutes</a:t>
          </a:r>
        </a:p>
      </dsp:txBody>
      <dsp:txXfrm>
        <a:off x="1882728" y="2781592"/>
        <a:ext cx="859095" cy="711319"/>
      </dsp:txXfrm>
    </dsp:sp>
    <dsp:sp modelId="{CFD61BD9-7056-4250-B9D7-7BCE0CDDB03E}">
      <dsp:nvSpPr>
        <dsp:cNvPr id="0" name=""/>
        <dsp:cNvSpPr/>
      </dsp:nvSpPr>
      <dsp:spPr>
        <a:xfrm rot="10800000">
          <a:off x="1504416" y="1807606"/>
          <a:ext cx="200387" cy="39154"/>
        </a:xfrm>
        <a:custGeom>
          <a:avLst/>
          <a:gdLst/>
          <a:ahLst/>
          <a:cxnLst/>
          <a:rect l="0" t="0" r="0" b="0"/>
          <a:pathLst>
            <a:path>
              <a:moveTo>
                <a:pt x="0" y="19577"/>
              </a:moveTo>
              <a:lnTo>
                <a:pt x="200387" y="195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599599" y="1822174"/>
        <a:ext cx="10019" cy="10019"/>
      </dsp:txXfrm>
    </dsp:sp>
    <dsp:sp modelId="{AD0996E5-ACEC-48D4-9733-4692391066FB}">
      <dsp:nvSpPr>
        <dsp:cNvPr id="0" name=""/>
        <dsp:cNvSpPr/>
      </dsp:nvSpPr>
      <dsp:spPr>
        <a:xfrm>
          <a:off x="289470" y="1324205"/>
          <a:ext cx="1214945" cy="1005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Bargaining Power of Suppliers</a:t>
          </a:r>
        </a:p>
      </dsp:txBody>
      <dsp:txXfrm>
        <a:off x="467395" y="1471524"/>
        <a:ext cx="859095" cy="711319"/>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B74541-AB25-4776-AB76-84A9E7453A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5D9C33-E608-4AA1-926B-1CF95A0061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E1444D-5DBF-4960-ADCB-77187497EEAF}" type="datetimeFigureOut">
              <a:rPr lang="en-US" smtClean="0"/>
              <a:t>11/12/2018</a:t>
            </a:fld>
            <a:endParaRPr lang="en-US"/>
          </a:p>
        </p:txBody>
      </p:sp>
      <p:sp>
        <p:nvSpPr>
          <p:cNvPr id="4" name="Footer Placeholder 3">
            <a:extLst>
              <a:ext uri="{FF2B5EF4-FFF2-40B4-BE49-F238E27FC236}">
                <a16:creationId xmlns:a16="http://schemas.microsoft.com/office/drawing/2014/main" id="{E85A1711-2F03-4EA5-8909-FFCBD8158E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1199B4-AC4C-4055-AC57-406EAB1E7B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EA2666-9574-4D2A-BE85-46B1BAAEFF4C}" type="slidenum">
              <a:rPr lang="en-US" smtClean="0"/>
              <a:t>‹#›</a:t>
            </a:fld>
            <a:endParaRPr lang="en-US"/>
          </a:p>
        </p:txBody>
      </p:sp>
    </p:spTree>
    <p:extLst>
      <p:ext uri="{BB962C8B-B14F-4D97-AF65-F5344CB8AC3E}">
        <p14:creationId xmlns:p14="http://schemas.microsoft.com/office/powerpoint/2010/main" val="2605106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89AE3F-246F-45E2-8BD3-883D28C833F7}" type="datetimeFigureOut">
              <a:rPr lang="en-US" smtClean="0"/>
              <a:t>11/12/2018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77EF9-CDCF-4AC0-B6BA-74ABE3949589}" type="slidenum">
              <a:rPr lang="en-US" smtClean="0"/>
              <a:t>‹#›</a:t>
            </a:fld>
            <a:endParaRPr lang="en-US"/>
          </a:p>
        </p:txBody>
      </p:sp>
    </p:spTree>
    <p:extLst>
      <p:ext uri="{BB962C8B-B14F-4D97-AF65-F5344CB8AC3E}">
        <p14:creationId xmlns:p14="http://schemas.microsoft.com/office/powerpoint/2010/main" val="1810030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ESL One Cologne, a competition held by ESL, known formerly as Electronic Sports League, the world’s largest producer and organizer of esports, or better known as, competitive videogame competitions. This is a viewer audience of over 14k individuals who are attending a competition between multiple teams from across the world. 16 teams gather at this competition to play for over 250k in prize money. </a:t>
            </a:r>
          </a:p>
        </p:txBody>
      </p:sp>
      <p:sp>
        <p:nvSpPr>
          <p:cNvPr id="4" name="Slide Number Placeholder 3"/>
          <p:cNvSpPr>
            <a:spLocks noGrp="1"/>
          </p:cNvSpPr>
          <p:nvPr>
            <p:ph type="sldNum" sz="quarter" idx="5"/>
          </p:nvPr>
        </p:nvSpPr>
        <p:spPr/>
        <p:txBody>
          <a:bodyPr/>
          <a:lstStyle/>
          <a:p>
            <a:fld id="{61277EF9-CDCF-4AC0-B6BA-74ABE3949589}" type="slidenum">
              <a:rPr lang="en-US" smtClean="0"/>
              <a:t>1</a:t>
            </a:fld>
            <a:endParaRPr lang="en-US"/>
          </a:p>
        </p:txBody>
      </p:sp>
    </p:spTree>
    <p:extLst>
      <p:ext uri="{BB962C8B-B14F-4D97-AF65-F5344CB8AC3E}">
        <p14:creationId xmlns:p14="http://schemas.microsoft.com/office/powerpoint/2010/main" val="420572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277EF9-CDCF-4AC0-B6BA-74ABE3949589}" type="slidenum">
              <a:rPr lang="en-US" smtClean="0"/>
              <a:t>2</a:t>
            </a:fld>
            <a:endParaRPr lang="en-US"/>
          </a:p>
        </p:txBody>
      </p:sp>
    </p:spTree>
    <p:extLst>
      <p:ext uri="{BB962C8B-B14F-4D97-AF65-F5344CB8AC3E}">
        <p14:creationId xmlns:p14="http://schemas.microsoft.com/office/powerpoint/2010/main" val="95644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1:</a:t>
            </a:r>
          </a:p>
          <a:p>
            <a:endParaRPr lang="en-US" dirty="0"/>
          </a:p>
          <a:p>
            <a:r>
              <a:rPr lang="en-US" dirty="0"/>
              <a:t>Players are able to substitute themselves out for robots to prevent injuries and exertion where it is not needed. Will this be implemented completely; where robots will compete against one another while being controlled by players who are retracted from the gameplay? </a:t>
            </a:r>
          </a:p>
          <a:p>
            <a:endParaRPr lang="en-US" dirty="0"/>
          </a:p>
          <a:p>
            <a:r>
              <a:rPr lang="en-US" dirty="0"/>
              <a:t>There have been advances in the uses of technology in the field of NFL; players are able to watch themselves play and make mistakes by watching renderings created through the use of camera usage and projections; players can put on VR headsets and watch themselves play as they did in practice. Can the technology be advanced to a point where players were able to perform without putting their bodies at risk or would that create a totally different game that would be shunned by the current fan base? </a:t>
            </a:r>
          </a:p>
          <a:p>
            <a:endParaRPr lang="en-US" u="sng" dirty="0"/>
          </a:p>
          <a:p>
            <a:endParaRPr lang="en-US" dirty="0"/>
          </a:p>
        </p:txBody>
      </p:sp>
      <p:sp>
        <p:nvSpPr>
          <p:cNvPr id="4" name="Slide Number Placeholder 3"/>
          <p:cNvSpPr>
            <a:spLocks noGrp="1"/>
          </p:cNvSpPr>
          <p:nvPr>
            <p:ph type="sldNum" sz="quarter" idx="5"/>
          </p:nvPr>
        </p:nvSpPr>
        <p:spPr/>
        <p:txBody>
          <a:bodyPr/>
          <a:lstStyle/>
          <a:p>
            <a:fld id="{61277EF9-CDCF-4AC0-B6BA-74ABE3949589}" type="slidenum">
              <a:rPr lang="en-US" smtClean="0"/>
              <a:t>3</a:t>
            </a:fld>
            <a:endParaRPr lang="en-US"/>
          </a:p>
        </p:txBody>
      </p:sp>
    </p:spTree>
    <p:extLst>
      <p:ext uri="{BB962C8B-B14F-4D97-AF65-F5344CB8AC3E}">
        <p14:creationId xmlns:p14="http://schemas.microsoft.com/office/powerpoint/2010/main" val="3642319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Competitive Gaming:</a:t>
            </a:r>
          </a:p>
          <a:p>
            <a:r>
              <a:rPr lang="en-US" dirty="0"/>
              <a:t>The global gaming industry is a $100 Billion industry. When it comes to the streaming industry, over 665 million stream and watch streams and over $4.5 billion is produced through ad revenue and spending on videogame content. The industry revolves around generally FTP games and generates ad revenue through the following methods. The most popular games include DOTA 2, LOL, Overwatch, CS:GO and recently </a:t>
            </a:r>
            <a:r>
              <a:rPr lang="en-US" dirty="0" err="1"/>
              <a:t>FortNite</a:t>
            </a:r>
            <a:r>
              <a:rPr lang="en-US" dirty="0"/>
              <a:t>. Streamers can generate revenues through a multitude of ways indicated above under bullet 3. </a:t>
            </a:r>
          </a:p>
          <a:p>
            <a:endParaRPr lang="en-US" dirty="0"/>
          </a:p>
          <a:p>
            <a:r>
              <a:rPr lang="en-US" u="sng" dirty="0"/>
              <a:t>eSports:</a:t>
            </a:r>
          </a:p>
          <a:p>
            <a:r>
              <a:rPr lang="en-US" u="none" dirty="0"/>
              <a:t>eSports is the competitive events where organizers such as ^^ host competitions in which teams compete against one another to determine the winner of the prize pool. These events generate revenue through the above methods and create prize pools for teams to compete for. </a:t>
            </a:r>
          </a:p>
        </p:txBody>
      </p:sp>
      <p:sp>
        <p:nvSpPr>
          <p:cNvPr id="4" name="Slide Number Placeholder 3"/>
          <p:cNvSpPr>
            <a:spLocks noGrp="1"/>
          </p:cNvSpPr>
          <p:nvPr>
            <p:ph type="sldNum" sz="quarter" idx="5"/>
          </p:nvPr>
        </p:nvSpPr>
        <p:spPr/>
        <p:txBody>
          <a:bodyPr/>
          <a:lstStyle/>
          <a:p>
            <a:fld id="{61277EF9-CDCF-4AC0-B6BA-74ABE3949589}" type="slidenum">
              <a:rPr lang="en-US" smtClean="0"/>
              <a:t>4</a:t>
            </a:fld>
            <a:endParaRPr lang="en-US"/>
          </a:p>
        </p:txBody>
      </p:sp>
    </p:spTree>
    <p:extLst>
      <p:ext uri="{BB962C8B-B14F-4D97-AF65-F5344CB8AC3E}">
        <p14:creationId xmlns:p14="http://schemas.microsoft.com/office/powerpoint/2010/main" val="2542376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industry is a fast-growing industry with positive CAGRs in both revenues as well as the number of people spending time watching; Revenue is growing at a CAGR of 20.3 %, Viewership is growing at a total of 15.95% where frequent viewers are growing at 18.77% and occasional viewers are growing at 13.62%. This is interesting and great for the future of eSports when mainly looking into the difference between growth in frequent viewers vs. occasional viewers. Frequent viewers tend to be players who play themselves as well as stream and watch eSports. A greater increase in frequent viewers speaks to the industry characteristic in which videogames are becoming more popular and less of a looked-down-upon industry and mode of entertainment. </a:t>
            </a:r>
          </a:p>
          <a:p>
            <a:endParaRPr lang="en-US" dirty="0"/>
          </a:p>
          <a:p>
            <a:r>
              <a:rPr lang="en-US" dirty="0"/>
              <a:t>Another interesting fact to look at is the money that is prevalent in eSports; The international 2017, a DOTA 2 competition, had a total prize pool of over $24 million whereas other sports competitions had less, including the NBA Championship, the FIFA Confederations Cup as well as the Masters Tournament. This is significant as a lot of money lies within the industry; demand for highly skilled and competitive players are huge, demand for quality streams and competitions is growing, demand for innovative and exciting ways of consuming entertainment is growing as well. These are all characteristics that point to an industry that will experience strong growth and may provide great investment potential for investors and companies.</a:t>
            </a:r>
          </a:p>
        </p:txBody>
      </p:sp>
      <p:sp>
        <p:nvSpPr>
          <p:cNvPr id="4" name="Slide Number Placeholder 3"/>
          <p:cNvSpPr>
            <a:spLocks noGrp="1"/>
          </p:cNvSpPr>
          <p:nvPr>
            <p:ph type="sldNum" sz="quarter" idx="5"/>
          </p:nvPr>
        </p:nvSpPr>
        <p:spPr/>
        <p:txBody>
          <a:bodyPr/>
          <a:lstStyle/>
          <a:p>
            <a:fld id="{61277EF9-CDCF-4AC0-B6BA-74ABE3949589}" type="slidenum">
              <a:rPr lang="en-US" smtClean="0"/>
              <a:t>5</a:t>
            </a:fld>
            <a:endParaRPr lang="en-US"/>
          </a:p>
        </p:txBody>
      </p:sp>
    </p:spTree>
    <p:extLst>
      <p:ext uri="{BB962C8B-B14F-4D97-AF65-F5344CB8AC3E}">
        <p14:creationId xmlns:p14="http://schemas.microsoft.com/office/powerpoint/2010/main" val="2676616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Question 1:</a:t>
            </a:r>
          </a:p>
          <a:p>
            <a:endParaRPr lang="en-US" dirty="0"/>
          </a:p>
          <a:p>
            <a:r>
              <a:rPr lang="en-US" dirty="0"/>
              <a:t>The 2016 LOL Championships attracted 43 million viewers, both live and through streams. With a current viewership of 665 million, consumers interested in competitive gaming and eSports are more-than-ever switching from traditional cable television and online subscription entertainment services. Last year, consumers watching the LOL Championship exceeded the amount of consumers watching the NBA Finals by 5 million viewers. Recently, a Singapore-based Martial Arts promoter partnered with a Japanese ad agency to pump $50 million into a competitive eSports series hosting a multitude of the most “blockbuster” online games; the companies are One Championship and </a:t>
            </a:r>
            <a:r>
              <a:rPr lang="en-US" dirty="0" err="1"/>
              <a:t>Dentsu</a:t>
            </a:r>
            <a:r>
              <a:rPr lang="en-US" dirty="0"/>
              <a:t>, respectively. Will ventures like this one continue to be seen in the eSports landscape? </a:t>
            </a:r>
          </a:p>
          <a:p>
            <a:endParaRPr lang="en-US" dirty="0"/>
          </a:p>
          <a:p>
            <a:r>
              <a:rPr lang="en-US" dirty="0"/>
              <a:t>Question  2: </a:t>
            </a:r>
          </a:p>
          <a:p>
            <a:endParaRPr lang="en-US" dirty="0"/>
          </a:p>
          <a:p>
            <a:r>
              <a:rPr lang="en-US" dirty="0"/>
              <a:t>There is a strong breeding ground around the sports of today; students and children are placed in sports camps at a young age in hopes to challenge them physical and mentally while simultaneously creating players who have years of talent under their belt. These children grow to play in the leagues of the different national and international competitions. Will the same occur for eSports? Take note that the highest earning eSports gamer earns $3.5 million; German </a:t>
            </a:r>
            <a:r>
              <a:rPr lang="en-US" dirty="0" err="1"/>
              <a:t>Takhasomi</a:t>
            </a:r>
            <a:r>
              <a:rPr lang="en-US" dirty="0"/>
              <a:t>. When using the NBA as a comparison and comparing Wilt Chamberlain’s 65k salary in 1959 to Lebron James’ 85.5M salary in 2018, we realize that the NBA realized a CAGR of 12.44% each year in top salary. This was during the explosion in popularity of the NBA. If the same occurred with eSports, top eSports gamers could be making 14.3M by 2030. </a:t>
            </a:r>
          </a:p>
        </p:txBody>
      </p:sp>
      <p:sp>
        <p:nvSpPr>
          <p:cNvPr id="4" name="Slide Number Placeholder 3"/>
          <p:cNvSpPr>
            <a:spLocks noGrp="1"/>
          </p:cNvSpPr>
          <p:nvPr>
            <p:ph type="sldNum" sz="quarter" idx="5"/>
          </p:nvPr>
        </p:nvSpPr>
        <p:spPr/>
        <p:txBody>
          <a:bodyPr/>
          <a:lstStyle/>
          <a:p>
            <a:fld id="{61277EF9-CDCF-4AC0-B6BA-74ABE3949589}" type="slidenum">
              <a:rPr lang="en-US" smtClean="0"/>
              <a:t>6</a:t>
            </a:fld>
            <a:endParaRPr lang="en-US"/>
          </a:p>
        </p:txBody>
      </p:sp>
    </p:spTree>
    <p:extLst>
      <p:ext uri="{BB962C8B-B14F-4D97-AF65-F5344CB8AC3E}">
        <p14:creationId xmlns:p14="http://schemas.microsoft.com/office/powerpoint/2010/main" val="2088530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77EF9-CDCF-4AC0-B6BA-74ABE3949589}" type="slidenum">
              <a:rPr lang="en-US" smtClean="0"/>
              <a:t>13</a:t>
            </a:fld>
            <a:endParaRPr lang="en-US"/>
          </a:p>
        </p:txBody>
      </p:sp>
    </p:spTree>
    <p:extLst>
      <p:ext uri="{BB962C8B-B14F-4D97-AF65-F5344CB8AC3E}">
        <p14:creationId xmlns:p14="http://schemas.microsoft.com/office/powerpoint/2010/main" val="58934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5BD1-0586-4F89-9115-6B935021ECBD}"/>
              </a:ext>
            </a:extLst>
          </p:cNvPr>
          <p:cNvSpPr>
            <a:spLocks noGrp="1"/>
          </p:cNvSpPr>
          <p:nvPr>
            <p:ph type="ctrTitle"/>
          </p:nvPr>
        </p:nvSpPr>
        <p:spPr>
          <a:xfrm>
            <a:off x="3048000" y="4675516"/>
            <a:ext cx="9144000" cy="967655"/>
          </a:xfrm>
          <a:prstGeom prst="rect">
            <a:avLst/>
          </a:prstGeom>
        </p:spPr>
        <p:txBody>
          <a:bodyPr anchor="b">
            <a:noAutofit/>
          </a:bodyPr>
          <a:lstStyle>
            <a:lvl1pPr algn="l">
              <a:defRPr sz="4400" b="1">
                <a:latin typeface="Lucida Sans" panose="020B0602030504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B10C09F-40ED-4E9E-BF6D-E498F8C2C69C}"/>
              </a:ext>
            </a:extLst>
          </p:cNvPr>
          <p:cNvSpPr>
            <a:spLocks noGrp="1"/>
          </p:cNvSpPr>
          <p:nvPr>
            <p:ph type="subTitle" idx="1"/>
          </p:nvPr>
        </p:nvSpPr>
        <p:spPr>
          <a:xfrm>
            <a:off x="3048000" y="5643172"/>
            <a:ext cx="9144000" cy="365126"/>
          </a:xfrm>
        </p:spPr>
        <p:txBody>
          <a:bodyPr/>
          <a:lstStyle>
            <a:lvl1pPr marL="0" indent="0" algn="l">
              <a:buNone/>
              <a:defRPr sz="2400">
                <a:latin typeface="Lucida Sans" panose="020B0602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500543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4E3CC8-E6B4-467C-A473-B0350CAA6049}"/>
              </a:ext>
            </a:extLst>
          </p:cNvPr>
          <p:cNvSpPr/>
          <p:nvPr userDrawn="1"/>
        </p:nvSpPr>
        <p:spPr>
          <a:xfrm>
            <a:off x="-241541" y="578582"/>
            <a:ext cx="11595341" cy="10463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EB11E-56F1-4B8E-AD39-82D299A786B3}"/>
              </a:ext>
            </a:extLst>
          </p:cNvPr>
          <p:cNvSpPr>
            <a:spLocks noGrp="1"/>
          </p:cNvSpPr>
          <p:nvPr>
            <p:ph type="title"/>
          </p:nvPr>
        </p:nvSpPr>
        <p:spPr>
          <a:xfrm>
            <a:off x="838200" y="46561"/>
            <a:ext cx="10515600" cy="532022"/>
          </a:xfrm>
          <a:prstGeom prst="rect">
            <a:avLst/>
          </a:prstGeom>
        </p:spPr>
        <p:txBody>
          <a:bodyPr>
            <a:noAutofit/>
          </a:bodyPr>
          <a:lstStyle>
            <a:lvl1pPr>
              <a:defRPr sz="4000" b="1" u="none">
                <a:solidFill>
                  <a:schemeClr val="tx1">
                    <a:lumMod val="85000"/>
                    <a:lumOff val="15000"/>
                  </a:schemeClr>
                </a:solidFill>
                <a:latin typeface="Lucida Sans" panose="020B0602030504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47FAE52-B57E-4952-A329-63EA8B6294BA}"/>
              </a:ext>
            </a:extLst>
          </p:cNvPr>
          <p:cNvSpPr>
            <a:spLocks noGrp="1"/>
          </p:cNvSpPr>
          <p:nvPr>
            <p:ph idx="1"/>
          </p:nvPr>
        </p:nvSpPr>
        <p:spPr>
          <a:xfrm>
            <a:off x="838200" y="1199072"/>
            <a:ext cx="10515600" cy="4977891"/>
          </a:xfrm>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26D7EA99-D4C0-4637-986E-FD37ACEBAE14}"/>
              </a:ext>
            </a:extLst>
          </p:cNvPr>
          <p:cNvSpPr/>
          <p:nvPr userDrawn="1"/>
        </p:nvSpPr>
        <p:spPr>
          <a:xfrm>
            <a:off x="-241541" y="785004"/>
            <a:ext cx="12249511" cy="556510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40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637C11-1664-4EDE-A0CC-B2037DAF5656}"/>
              </a:ext>
            </a:extLst>
          </p:cNvPr>
          <p:cNvSpPr>
            <a:spLocks noGrp="1"/>
          </p:cNvSpPr>
          <p:nvPr>
            <p:ph type="body" idx="1"/>
          </p:nvPr>
        </p:nvSpPr>
        <p:spPr>
          <a:xfrm>
            <a:off x="517058" y="887458"/>
            <a:ext cx="5157787" cy="403719"/>
          </a:xfrm>
          <a:prstGeom prst="roundRect">
            <a:avLst/>
          </a:prstGeom>
          <a:solidFill>
            <a:schemeClr val="tx1">
              <a:lumMod val="85000"/>
              <a:lumOff val="15000"/>
            </a:schemeClr>
          </a:solidFill>
          <a:effectLst/>
        </p:spPr>
        <p:txBody>
          <a:bodyPr anchor="b">
            <a:normAutofit/>
          </a:bodyPr>
          <a:lstStyle>
            <a:lvl1pPr marL="0" indent="0">
              <a:buNone/>
              <a:defRPr sz="2000" b="1">
                <a:solidFill>
                  <a:schemeClr val="bg1"/>
                </a:solidFill>
                <a:latin typeface="Helvetica" panose="020B0604020202020204" pitchFamily="34" charset="0"/>
                <a:cs typeface="Helvetica"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0034F6C-2DA6-4E8F-A8F8-6EDD10D4449B}"/>
              </a:ext>
            </a:extLst>
          </p:cNvPr>
          <p:cNvSpPr>
            <a:spLocks noGrp="1"/>
          </p:cNvSpPr>
          <p:nvPr>
            <p:ph sz="half" idx="2"/>
          </p:nvPr>
        </p:nvSpPr>
        <p:spPr>
          <a:xfrm>
            <a:off x="517058" y="4008496"/>
            <a:ext cx="5157787" cy="1928214"/>
          </a:xfrm>
        </p:spPr>
        <p:txBody>
          <a:bodyPr>
            <a:normAutofit/>
          </a:bodyPr>
          <a:lstStyle>
            <a:lvl1pPr>
              <a:defRPr sz="2000">
                <a:latin typeface="Helvetica" panose="020B0604020202020204" pitchFamily="34" charset="0"/>
                <a:cs typeface="Helvetica" panose="020B0604020202020204" pitchFamily="34" charset="0"/>
              </a:defRPr>
            </a:lvl1pPr>
            <a:lvl2pPr>
              <a:defRPr sz="1800">
                <a:latin typeface="Helvetica" panose="020B0604020202020204" pitchFamily="34" charset="0"/>
                <a:cs typeface="Helvetica" panose="020B0604020202020204" pitchFamily="34" charset="0"/>
              </a:defRPr>
            </a:lvl2pPr>
            <a:lvl3pPr>
              <a:defRPr sz="1600">
                <a:latin typeface="Helvetica" panose="020B0604020202020204" pitchFamily="34" charset="0"/>
                <a:cs typeface="Helvetica" panose="020B0604020202020204" pitchFamily="34" charset="0"/>
              </a:defRPr>
            </a:lvl3pPr>
            <a:lvl4pPr>
              <a:defRPr sz="1400">
                <a:latin typeface="Helvetica" panose="020B0604020202020204" pitchFamily="34" charset="0"/>
                <a:cs typeface="Helvetica" panose="020B0604020202020204" pitchFamily="34" charset="0"/>
              </a:defRPr>
            </a:lvl4pPr>
            <a:lvl5pPr>
              <a:defRPr sz="1400">
                <a:latin typeface="Helvetica" panose="020B0604020202020204" pitchFamily="34"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D5E23D76-798F-46C6-BB25-B8949DDEEC27}"/>
              </a:ext>
            </a:extLst>
          </p:cNvPr>
          <p:cNvSpPr>
            <a:spLocks noGrp="1"/>
          </p:cNvSpPr>
          <p:nvPr>
            <p:ph sz="quarter" idx="4"/>
          </p:nvPr>
        </p:nvSpPr>
        <p:spPr>
          <a:xfrm>
            <a:off x="5849470" y="4008496"/>
            <a:ext cx="5183188" cy="1928215"/>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72A99812-735B-4C41-B395-387C00EDB0F6}"/>
              </a:ext>
            </a:extLst>
          </p:cNvPr>
          <p:cNvSpPr>
            <a:spLocks noGrp="1"/>
          </p:cNvSpPr>
          <p:nvPr>
            <p:ph type="body" idx="13"/>
          </p:nvPr>
        </p:nvSpPr>
        <p:spPr>
          <a:xfrm>
            <a:off x="5871697" y="887458"/>
            <a:ext cx="5157787" cy="403719"/>
          </a:xfrm>
          <a:prstGeom prst="roundRect">
            <a:avLst/>
          </a:prstGeom>
          <a:solidFill>
            <a:schemeClr val="tx1">
              <a:lumMod val="85000"/>
              <a:lumOff val="15000"/>
            </a:schemeClr>
          </a:solidFill>
          <a:effectLst/>
        </p:spPr>
        <p:txBody>
          <a:bodyPr anchor="b">
            <a:normAutofit/>
          </a:bodyPr>
          <a:lstStyle>
            <a:lvl1pPr marL="0" indent="0">
              <a:buNone/>
              <a:defRPr sz="2000" b="1">
                <a:solidFill>
                  <a:schemeClr val="bg1"/>
                </a:solidFill>
                <a:latin typeface="Helvetica" panose="020B0604020202020204" pitchFamily="34" charset="0"/>
                <a:cs typeface="Helvetica"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Chart Placeholder 21">
            <a:extLst>
              <a:ext uri="{FF2B5EF4-FFF2-40B4-BE49-F238E27FC236}">
                <a16:creationId xmlns:a16="http://schemas.microsoft.com/office/drawing/2014/main" id="{B0CA79B1-51FD-480F-8797-6B770AF0B957}"/>
              </a:ext>
            </a:extLst>
          </p:cNvPr>
          <p:cNvSpPr>
            <a:spLocks noGrp="1"/>
          </p:cNvSpPr>
          <p:nvPr>
            <p:ph type="chart" sz="quarter" idx="14"/>
          </p:nvPr>
        </p:nvSpPr>
        <p:spPr>
          <a:xfrm>
            <a:off x="515470" y="1437735"/>
            <a:ext cx="5157788" cy="2501900"/>
          </a:xfrm>
        </p:spPr>
        <p:txBody>
          <a:bodyPr/>
          <a:lstStyle/>
          <a:p>
            <a:endParaRPr lang="en-US"/>
          </a:p>
        </p:txBody>
      </p:sp>
      <p:sp>
        <p:nvSpPr>
          <p:cNvPr id="26" name="Chart Placeholder 25">
            <a:extLst>
              <a:ext uri="{FF2B5EF4-FFF2-40B4-BE49-F238E27FC236}">
                <a16:creationId xmlns:a16="http://schemas.microsoft.com/office/drawing/2014/main" id="{025CDCED-90B4-4207-9F10-A1B1B25EBD0A}"/>
              </a:ext>
            </a:extLst>
          </p:cNvPr>
          <p:cNvSpPr>
            <a:spLocks noGrp="1"/>
          </p:cNvSpPr>
          <p:nvPr>
            <p:ph type="chart" sz="quarter" idx="15"/>
          </p:nvPr>
        </p:nvSpPr>
        <p:spPr>
          <a:xfrm>
            <a:off x="5849470" y="1437735"/>
            <a:ext cx="5180013" cy="2501900"/>
          </a:xfrm>
        </p:spPr>
        <p:txBody>
          <a:bodyPr/>
          <a:lstStyle/>
          <a:p>
            <a:endParaRPr lang="en-US"/>
          </a:p>
        </p:txBody>
      </p:sp>
      <p:sp>
        <p:nvSpPr>
          <p:cNvPr id="28" name="Title 1">
            <a:extLst>
              <a:ext uri="{FF2B5EF4-FFF2-40B4-BE49-F238E27FC236}">
                <a16:creationId xmlns:a16="http://schemas.microsoft.com/office/drawing/2014/main" id="{237176E9-B0FA-4FEA-94D0-DB02D139DD74}"/>
              </a:ext>
            </a:extLst>
          </p:cNvPr>
          <p:cNvSpPr>
            <a:spLocks noGrp="1"/>
          </p:cNvSpPr>
          <p:nvPr>
            <p:ph type="title"/>
          </p:nvPr>
        </p:nvSpPr>
        <p:spPr>
          <a:xfrm>
            <a:off x="838200" y="46561"/>
            <a:ext cx="10515600" cy="532022"/>
          </a:xfrm>
          <a:prstGeom prst="rect">
            <a:avLst/>
          </a:prstGeom>
        </p:spPr>
        <p:txBody>
          <a:bodyPr>
            <a:noAutofit/>
          </a:bodyPr>
          <a:lstStyle>
            <a:lvl1pPr>
              <a:defRPr sz="4000" b="1" u="none">
                <a:solidFill>
                  <a:schemeClr val="tx1">
                    <a:lumMod val="85000"/>
                    <a:lumOff val="15000"/>
                  </a:schemeClr>
                </a:solidFill>
                <a:latin typeface="Lucida Sans" panose="020B0602030504020204" pitchFamily="34" charset="0"/>
              </a:defRPr>
            </a:lvl1pPr>
          </a:lstStyle>
          <a:p>
            <a:r>
              <a:rPr lang="en-US" dirty="0"/>
              <a:t>Click to edit Master title style</a:t>
            </a:r>
          </a:p>
        </p:txBody>
      </p:sp>
      <p:sp>
        <p:nvSpPr>
          <p:cNvPr id="32" name="Rectangle 31">
            <a:extLst>
              <a:ext uri="{FF2B5EF4-FFF2-40B4-BE49-F238E27FC236}">
                <a16:creationId xmlns:a16="http://schemas.microsoft.com/office/drawing/2014/main" id="{9B6BE67A-708A-454A-8B6F-DE67E1A4EBFC}"/>
              </a:ext>
            </a:extLst>
          </p:cNvPr>
          <p:cNvSpPr/>
          <p:nvPr userDrawn="1"/>
        </p:nvSpPr>
        <p:spPr>
          <a:xfrm>
            <a:off x="-241541" y="785004"/>
            <a:ext cx="12249511" cy="556510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47705DC-C5BC-48BF-9E37-6393AFCBE9D0}"/>
              </a:ext>
            </a:extLst>
          </p:cNvPr>
          <p:cNvSpPr/>
          <p:nvPr userDrawn="1"/>
        </p:nvSpPr>
        <p:spPr>
          <a:xfrm>
            <a:off x="-241541" y="578582"/>
            <a:ext cx="11595341" cy="10463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720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120F53B5-ACC9-46A4-B6E3-19A2D4AB3B74}"/>
              </a:ext>
            </a:extLst>
          </p:cNvPr>
          <p:cNvSpPr>
            <a:spLocks noGrp="1"/>
          </p:cNvSpPr>
          <p:nvPr>
            <p:ph sz="quarter" idx="4"/>
          </p:nvPr>
        </p:nvSpPr>
        <p:spPr>
          <a:xfrm>
            <a:off x="6181579" y="1390971"/>
            <a:ext cx="2846056" cy="2323736"/>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BA100080-7C4B-434B-A5B2-8AAB1F85ADF5}"/>
              </a:ext>
            </a:extLst>
          </p:cNvPr>
          <p:cNvSpPr>
            <a:spLocks noGrp="1"/>
          </p:cNvSpPr>
          <p:nvPr>
            <p:ph type="body" idx="13"/>
          </p:nvPr>
        </p:nvSpPr>
        <p:spPr>
          <a:xfrm>
            <a:off x="6207273" y="862629"/>
            <a:ext cx="5666416" cy="403719"/>
          </a:xfrm>
          <a:prstGeom prst="roundRect">
            <a:avLst/>
          </a:prstGeom>
          <a:solidFill>
            <a:schemeClr val="tx1">
              <a:lumMod val="85000"/>
              <a:lumOff val="15000"/>
            </a:schemeClr>
          </a:solidFill>
          <a:effectLst/>
        </p:spPr>
        <p:txBody>
          <a:bodyPr anchor="b">
            <a:normAutofit/>
          </a:bodyPr>
          <a:lstStyle>
            <a:lvl1pPr marL="0" indent="0">
              <a:buNone/>
              <a:defRPr sz="2000" b="1">
                <a:solidFill>
                  <a:schemeClr val="bg1"/>
                </a:solidFill>
                <a:latin typeface="Helvetica" panose="020B0604020202020204" pitchFamily="34" charset="0"/>
                <a:cs typeface="Helvetica"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2" name="Chart Placeholder 25">
            <a:extLst>
              <a:ext uri="{FF2B5EF4-FFF2-40B4-BE49-F238E27FC236}">
                <a16:creationId xmlns:a16="http://schemas.microsoft.com/office/drawing/2014/main" id="{44BAB7A0-2626-4722-867C-E60C8EA1A2EB}"/>
              </a:ext>
            </a:extLst>
          </p:cNvPr>
          <p:cNvSpPr>
            <a:spLocks noGrp="1"/>
          </p:cNvSpPr>
          <p:nvPr>
            <p:ph type="chart" sz="quarter" idx="15"/>
          </p:nvPr>
        </p:nvSpPr>
        <p:spPr>
          <a:xfrm>
            <a:off x="9165658" y="1390972"/>
            <a:ext cx="2682336" cy="2323735"/>
          </a:xfrm>
        </p:spPr>
        <p:txBody>
          <a:bodyPr/>
          <a:lstStyle/>
          <a:p>
            <a:endParaRPr lang="en-US"/>
          </a:p>
        </p:txBody>
      </p:sp>
      <p:sp>
        <p:nvSpPr>
          <p:cNvPr id="14" name="Text Placeholder 2">
            <a:extLst>
              <a:ext uri="{FF2B5EF4-FFF2-40B4-BE49-F238E27FC236}">
                <a16:creationId xmlns:a16="http://schemas.microsoft.com/office/drawing/2014/main" id="{62184B83-552C-4C81-A1AE-9726CA250604}"/>
              </a:ext>
            </a:extLst>
          </p:cNvPr>
          <p:cNvSpPr>
            <a:spLocks noGrp="1"/>
          </p:cNvSpPr>
          <p:nvPr>
            <p:ph type="body" idx="16"/>
          </p:nvPr>
        </p:nvSpPr>
        <p:spPr>
          <a:xfrm>
            <a:off x="316724" y="862630"/>
            <a:ext cx="5666416" cy="403719"/>
          </a:xfrm>
          <a:prstGeom prst="roundRect">
            <a:avLst/>
          </a:prstGeom>
          <a:solidFill>
            <a:schemeClr val="tx1">
              <a:lumMod val="85000"/>
              <a:lumOff val="15000"/>
            </a:schemeClr>
          </a:solidFill>
          <a:effectLst/>
        </p:spPr>
        <p:txBody>
          <a:bodyPr anchor="b">
            <a:normAutofit/>
          </a:bodyPr>
          <a:lstStyle>
            <a:lvl1pPr marL="0" indent="0">
              <a:buNone/>
              <a:defRPr sz="2000" b="1">
                <a:solidFill>
                  <a:schemeClr val="bg1"/>
                </a:solidFill>
                <a:latin typeface="Helvetica" panose="020B0604020202020204" pitchFamily="34" charset="0"/>
                <a:cs typeface="Helvetica"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hart Placeholder 25">
            <a:extLst>
              <a:ext uri="{FF2B5EF4-FFF2-40B4-BE49-F238E27FC236}">
                <a16:creationId xmlns:a16="http://schemas.microsoft.com/office/drawing/2014/main" id="{1CFE388F-4FE6-44A0-90C4-C244033003AB}"/>
              </a:ext>
            </a:extLst>
          </p:cNvPr>
          <p:cNvSpPr>
            <a:spLocks noGrp="1"/>
          </p:cNvSpPr>
          <p:nvPr>
            <p:ph type="chart" sz="quarter" idx="17"/>
          </p:nvPr>
        </p:nvSpPr>
        <p:spPr>
          <a:xfrm>
            <a:off x="3300804" y="1390973"/>
            <a:ext cx="2682336" cy="2329580"/>
          </a:xfrm>
        </p:spPr>
        <p:txBody>
          <a:bodyPr/>
          <a:lstStyle/>
          <a:p>
            <a:endParaRPr lang="en-US"/>
          </a:p>
        </p:txBody>
      </p:sp>
      <p:sp>
        <p:nvSpPr>
          <p:cNvPr id="16" name="Content Placeholder 5">
            <a:extLst>
              <a:ext uri="{FF2B5EF4-FFF2-40B4-BE49-F238E27FC236}">
                <a16:creationId xmlns:a16="http://schemas.microsoft.com/office/drawing/2014/main" id="{1714C0FF-1553-4A0D-A9B7-8956C56BC339}"/>
              </a:ext>
            </a:extLst>
          </p:cNvPr>
          <p:cNvSpPr>
            <a:spLocks noGrp="1"/>
          </p:cNvSpPr>
          <p:nvPr>
            <p:ph sz="quarter" idx="18"/>
          </p:nvPr>
        </p:nvSpPr>
        <p:spPr>
          <a:xfrm>
            <a:off x="303876" y="1385127"/>
            <a:ext cx="2846056" cy="2329580"/>
          </a:xfrm>
        </p:spPr>
        <p:txBody>
          <a:bodyPr>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hart Placeholder 25">
            <a:extLst>
              <a:ext uri="{FF2B5EF4-FFF2-40B4-BE49-F238E27FC236}">
                <a16:creationId xmlns:a16="http://schemas.microsoft.com/office/drawing/2014/main" id="{94BBBA0F-E180-4724-B657-1CD2D79B6908}"/>
              </a:ext>
            </a:extLst>
          </p:cNvPr>
          <p:cNvSpPr>
            <a:spLocks noGrp="1"/>
          </p:cNvSpPr>
          <p:nvPr>
            <p:ph type="chart" sz="quarter" idx="19"/>
          </p:nvPr>
        </p:nvSpPr>
        <p:spPr>
          <a:xfrm>
            <a:off x="9178506" y="3964724"/>
            <a:ext cx="2682336" cy="2329580"/>
          </a:xfrm>
        </p:spPr>
        <p:txBody>
          <a:bodyPr/>
          <a:lstStyle/>
          <a:p>
            <a:endParaRPr lang="en-US"/>
          </a:p>
        </p:txBody>
      </p:sp>
      <p:sp>
        <p:nvSpPr>
          <p:cNvPr id="18" name="Chart Placeholder 25">
            <a:extLst>
              <a:ext uri="{FF2B5EF4-FFF2-40B4-BE49-F238E27FC236}">
                <a16:creationId xmlns:a16="http://schemas.microsoft.com/office/drawing/2014/main" id="{F7516D8D-07B2-4608-BA78-0DC9D3048BA8}"/>
              </a:ext>
            </a:extLst>
          </p:cNvPr>
          <p:cNvSpPr>
            <a:spLocks noGrp="1"/>
          </p:cNvSpPr>
          <p:nvPr>
            <p:ph type="chart" sz="quarter" idx="20"/>
          </p:nvPr>
        </p:nvSpPr>
        <p:spPr>
          <a:xfrm>
            <a:off x="6194426" y="3963547"/>
            <a:ext cx="2846055" cy="2339747"/>
          </a:xfrm>
        </p:spPr>
        <p:txBody>
          <a:bodyPr/>
          <a:lstStyle/>
          <a:p>
            <a:endParaRPr lang="en-US"/>
          </a:p>
        </p:txBody>
      </p:sp>
      <p:sp>
        <p:nvSpPr>
          <p:cNvPr id="22" name="Title 1">
            <a:extLst>
              <a:ext uri="{FF2B5EF4-FFF2-40B4-BE49-F238E27FC236}">
                <a16:creationId xmlns:a16="http://schemas.microsoft.com/office/drawing/2014/main" id="{45CBB054-1305-4595-A758-642214E7B74C}"/>
              </a:ext>
            </a:extLst>
          </p:cNvPr>
          <p:cNvSpPr>
            <a:spLocks noGrp="1"/>
          </p:cNvSpPr>
          <p:nvPr>
            <p:ph type="title"/>
          </p:nvPr>
        </p:nvSpPr>
        <p:spPr>
          <a:xfrm>
            <a:off x="838200" y="46561"/>
            <a:ext cx="10515600" cy="532022"/>
          </a:xfrm>
          <a:prstGeom prst="rect">
            <a:avLst/>
          </a:prstGeom>
        </p:spPr>
        <p:txBody>
          <a:bodyPr>
            <a:noAutofit/>
          </a:bodyPr>
          <a:lstStyle>
            <a:lvl1pPr>
              <a:defRPr sz="4000" b="1" u="none">
                <a:solidFill>
                  <a:schemeClr val="tx1">
                    <a:lumMod val="85000"/>
                    <a:lumOff val="15000"/>
                  </a:schemeClr>
                </a:solidFill>
                <a:latin typeface="Lucida Sans" panose="020B0602030504020204" pitchFamily="34" charset="0"/>
              </a:defRPr>
            </a:lvl1pPr>
          </a:lstStyle>
          <a:p>
            <a:r>
              <a:rPr lang="en-US" dirty="0"/>
              <a:t>Click to edit Master title style</a:t>
            </a:r>
          </a:p>
        </p:txBody>
      </p:sp>
      <p:sp>
        <p:nvSpPr>
          <p:cNvPr id="23" name="Chart Placeholder 25">
            <a:extLst>
              <a:ext uri="{FF2B5EF4-FFF2-40B4-BE49-F238E27FC236}">
                <a16:creationId xmlns:a16="http://schemas.microsoft.com/office/drawing/2014/main" id="{A8361FA6-376B-4E8B-B7BC-C95AA53D510C}"/>
              </a:ext>
            </a:extLst>
          </p:cNvPr>
          <p:cNvSpPr>
            <a:spLocks noGrp="1"/>
          </p:cNvSpPr>
          <p:nvPr>
            <p:ph type="chart" sz="quarter" idx="21"/>
          </p:nvPr>
        </p:nvSpPr>
        <p:spPr>
          <a:xfrm>
            <a:off x="3300804" y="3964724"/>
            <a:ext cx="2682336" cy="2329580"/>
          </a:xfrm>
        </p:spPr>
        <p:txBody>
          <a:bodyPr/>
          <a:lstStyle/>
          <a:p>
            <a:endParaRPr lang="en-US"/>
          </a:p>
        </p:txBody>
      </p:sp>
      <p:sp>
        <p:nvSpPr>
          <p:cNvPr id="24" name="Chart Placeholder 25">
            <a:extLst>
              <a:ext uri="{FF2B5EF4-FFF2-40B4-BE49-F238E27FC236}">
                <a16:creationId xmlns:a16="http://schemas.microsoft.com/office/drawing/2014/main" id="{834B5DED-2339-41B1-9D2B-119621E5E253}"/>
              </a:ext>
            </a:extLst>
          </p:cNvPr>
          <p:cNvSpPr>
            <a:spLocks noGrp="1"/>
          </p:cNvSpPr>
          <p:nvPr>
            <p:ph type="chart" sz="quarter" idx="22"/>
          </p:nvPr>
        </p:nvSpPr>
        <p:spPr>
          <a:xfrm>
            <a:off x="316724" y="3963547"/>
            <a:ext cx="2846055" cy="2339747"/>
          </a:xfrm>
        </p:spPr>
        <p:txBody>
          <a:bodyPr/>
          <a:lstStyle/>
          <a:p>
            <a:endParaRPr lang="en-US"/>
          </a:p>
        </p:txBody>
      </p:sp>
      <p:sp>
        <p:nvSpPr>
          <p:cNvPr id="30" name="Rectangle 29">
            <a:extLst>
              <a:ext uri="{FF2B5EF4-FFF2-40B4-BE49-F238E27FC236}">
                <a16:creationId xmlns:a16="http://schemas.microsoft.com/office/drawing/2014/main" id="{2B48F941-1F16-4413-913C-F51A82882E10}"/>
              </a:ext>
            </a:extLst>
          </p:cNvPr>
          <p:cNvSpPr/>
          <p:nvPr userDrawn="1"/>
        </p:nvSpPr>
        <p:spPr>
          <a:xfrm>
            <a:off x="-241541" y="785004"/>
            <a:ext cx="12249511" cy="556510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68906C4-8B5A-4B0C-9119-22CC6641E7EB}"/>
              </a:ext>
            </a:extLst>
          </p:cNvPr>
          <p:cNvSpPr/>
          <p:nvPr userDrawn="1"/>
        </p:nvSpPr>
        <p:spPr>
          <a:xfrm>
            <a:off x="-241541" y="578582"/>
            <a:ext cx="11595341" cy="10463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819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aluation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AE647FC-A106-4337-B74E-632AEACA3555}"/>
              </a:ext>
            </a:extLst>
          </p:cNvPr>
          <p:cNvSpPr>
            <a:spLocks noGrp="1"/>
          </p:cNvSpPr>
          <p:nvPr>
            <p:ph type="pic" sz="quarter" idx="13"/>
          </p:nvPr>
        </p:nvSpPr>
        <p:spPr>
          <a:xfrm>
            <a:off x="311943" y="833312"/>
            <a:ext cx="11568113" cy="2636029"/>
          </a:xfrm>
        </p:spPr>
        <p:txBody>
          <a:bodyPr/>
          <a:lstStyle/>
          <a:p>
            <a:endParaRPr lang="en-US"/>
          </a:p>
        </p:txBody>
      </p:sp>
      <p:sp>
        <p:nvSpPr>
          <p:cNvPr id="10" name="Title 1">
            <a:extLst>
              <a:ext uri="{FF2B5EF4-FFF2-40B4-BE49-F238E27FC236}">
                <a16:creationId xmlns:a16="http://schemas.microsoft.com/office/drawing/2014/main" id="{C3BF256A-E0D1-44D9-B001-1B97327D428C}"/>
              </a:ext>
            </a:extLst>
          </p:cNvPr>
          <p:cNvSpPr>
            <a:spLocks noGrp="1"/>
          </p:cNvSpPr>
          <p:nvPr>
            <p:ph type="title"/>
          </p:nvPr>
        </p:nvSpPr>
        <p:spPr>
          <a:xfrm>
            <a:off x="838200" y="46561"/>
            <a:ext cx="10515600" cy="532022"/>
          </a:xfrm>
          <a:prstGeom prst="rect">
            <a:avLst/>
          </a:prstGeom>
        </p:spPr>
        <p:txBody>
          <a:bodyPr>
            <a:noAutofit/>
          </a:bodyPr>
          <a:lstStyle>
            <a:lvl1pPr>
              <a:defRPr sz="4000" b="1" u="none">
                <a:solidFill>
                  <a:schemeClr val="tx1">
                    <a:lumMod val="85000"/>
                    <a:lumOff val="15000"/>
                  </a:schemeClr>
                </a:solidFill>
                <a:latin typeface="Lucida Sans" panose="020B0602030504020204" pitchFamily="34" charset="0"/>
              </a:defRPr>
            </a:lvl1pPr>
          </a:lstStyle>
          <a:p>
            <a:r>
              <a:rPr lang="en-US" dirty="0"/>
              <a:t>Click to edit Master title style</a:t>
            </a:r>
          </a:p>
        </p:txBody>
      </p:sp>
      <p:sp>
        <p:nvSpPr>
          <p:cNvPr id="12" name="Content Placeholder 11">
            <a:extLst>
              <a:ext uri="{FF2B5EF4-FFF2-40B4-BE49-F238E27FC236}">
                <a16:creationId xmlns:a16="http://schemas.microsoft.com/office/drawing/2014/main" id="{C96213E6-1EB4-4130-9268-30F43013D381}"/>
              </a:ext>
            </a:extLst>
          </p:cNvPr>
          <p:cNvSpPr>
            <a:spLocks noGrp="1"/>
          </p:cNvSpPr>
          <p:nvPr>
            <p:ph sz="quarter" idx="14"/>
          </p:nvPr>
        </p:nvSpPr>
        <p:spPr>
          <a:xfrm>
            <a:off x="311150" y="3640138"/>
            <a:ext cx="3492500" cy="2636837"/>
          </a:xfrm>
        </p:spPr>
        <p:txBody>
          <a:bodyPr/>
          <a:lstStyle/>
          <a:p>
            <a:pPr lvl="0"/>
            <a:r>
              <a:rPr lang="en-US"/>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B39D92C9-A964-48B6-B774-343EDCA70DD4}"/>
              </a:ext>
            </a:extLst>
          </p:cNvPr>
          <p:cNvSpPr>
            <a:spLocks noGrp="1"/>
          </p:cNvSpPr>
          <p:nvPr>
            <p:ph sz="quarter" idx="15"/>
          </p:nvPr>
        </p:nvSpPr>
        <p:spPr>
          <a:xfrm>
            <a:off x="8387554" y="3640138"/>
            <a:ext cx="3492500" cy="2636837"/>
          </a:xfrm>
        </p:spPr>
        <p:txBody>
          <a:bodyPr/>
          <a:lstStyle/>
          <a:p>
            <a:pPr lvl="0"/>
            <a:r>
              <a:rPr lang="en-US"/>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a:extLst>
              <a:ext uri="{FF2B5EF4-FFF2-40B4-BE49-F238E27FC236}">
                <a16:creationId xmlns:a16="http://schemas.microsoft.com/office/drawing/2014/main" id="{AF61EECE-92EB-41F9-A255-849CE3A03EC5}"/>
              </a:ext>
            </a:extLst>
          </p:cNvPr>
          <p:cNvSpPr>
            <a:spLocks noGrp="1"/>
          </p:cNvSpPr>
          <p:nvPr>
            <p:ph sz="quarter" idx="16"/>
          </p:nvPr>
        </p:nvSpPr>
        <p:spPr>
          <a:xfrm>
            <a:off x="4349352" y="3640138"/>
            <a:ext cx="3492500" cy="2636837"/>
          </a:xfrm>
        </p:spPr>
        <p:txBody>
          <a:bodyPr/>
          <a:lstStyle/>
          <a:p>
            <a:pPr lvl="0"/>
            <a:r>
              <a:rPr lang="en-US"/>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a:extLst>
              <a:ext uri="{FF2B5EF4-FFF2-40B4-BE49-F238E27FC236}">
                <a16:creationId xmlns:a16="http://schemas.microsoft.com/office/drawing/2014/main" id="{4206072F-633F-4906-BB27-949D2E462F18}"/>
              </a:ext>
            </a:extLst>
          </p:cNvPr>
          <p:cNvSpPr/>
          <p:nvPr userDrawn="1"/>
        </p:nvSpPr>
        <p:spPr>
          <a:xfrm>
            <a:off x="-241541" y="785004"/>
            <a:ext cx="12249511" cy="556510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FA7E85-8F01-472E-B848-304EC2F5DCDF}"/>
              </a:ext>
            </a:extLst>
          </p:cNvPr>
          <p:cNvSpPr/>
          <p:nvPr userDrawn="1"/>
        </p:nvSpPr>
        <p:spPr>
          <a:xfrm>
            <a:off x="-241541" y="578582"/>
            <a:ext cx="11595341" cy="104635"/>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018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185E-2E8A-446C-9972-26638A4F9DF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DDF5087F-D4FA-44A3-B2C6-2ED60D3FE9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29E1C7-ED35-48E5-8405-4E64CBDA9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E30E24-019D-4ECF-A07E-A3271738A215}"/>
              </a:ext>
            </a:extLst>
          </p:cNvPr>
          <p:cNvSpPr>
            <a:spLocks noGrp="1"/>
          </p:cNvSpPr>
          <p:nvPr>
            <p:ph type="dt" sz="half" idx="10"/>
          </p:nvPr>
        </p:nvSpPr>
        <p:spPr>
          <a:xfrm>
            <a:off x="838200" y="6356350"/>
            <a:ext cx="2743200" cy="365125"/>
          </a:xfrm>
          <a:prstGeom prst="rect">
            <a:avLst/>
          </a:prstGeom>
        </p:spPr>
        <p:txBody>
          <a:bodyPr/>
          <a:lstStyle/>
          <a:p>
            <a:fld id="{E2883DB6-05B8-423B-B26A-292ACC4D5A27}" type="datetimeFigureOut">
              <a:rPr lang="en-US" smtClean="0"/>
              <a:t>11/12/2018</a:t>
            </a:fld>
            <a:endParaRPr lang="en-US"/>
          </a:p>
        </p:txBody>
      </p:sp>
      <p:sp>
        <p:nvSpPr>
          <p:cNvPr id="6" name="Footer Placeholder 5">
            <a:extLst>
              <a:ext uri="{FF2B5EF4-FFF2-40B4-BE49-F238E27FC236}">
                <a16:creationId xmlns:a16="http://schemas.microsoft.com/office/drawing/2014/main" id="{D35C4245-D8A8-4349-B3AA-39068F09B7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C27D0DA-C72A-49D7-91EA-5D385C3A06B6}"/>
              </a:ext>
            </a:extLst>
          </p:cNvPr>
          <p:cNvSpPr>
            <a:spLocks noGrp="1"/>
          </p:cNvSpPr>
          <p:nvPr>
            <p:ph type="sldNum" sz="quarter" idx="12"/>
          </p:nvPr>
        </p:nvSpPr>
        <p:spPr>
          <a:xfrm>
            <a:off x="8610600" y="6356350"/>
            <a:ext cx="2743200" cy="365125"/>
          </a:xfrm>
          <a:prstGeom prst="rect">
            <a:avLst/>
          </a:prstGeom>
        </p:spPr>
        <p:txBody>
          <a:bodyPr/>
          <a:lstStyle/>
          <a:p>
            <a:fld id="{48EEF055-538D-4C7F-A4DF-07424A85D7A2}" type="slidenum">
              <a:rPr lang="en-US" smtClean="0"/>
              <a:t>‹#›</a:t>
            </a:fld>
            <a:endParaRPr lang="en-US"/>
          </a:p>
        </p:txBody>
      </p:sp>
    </p:spTree>
    <p:extLst>
      <p:ext uri="{BB962C8B-B14F-4D97-AF65-F5344CB8AC3E}">
        <p14:creationId xmlns:p14="http://schemas.microsoft.com/office/powerpoint/2010/main" val="1596185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6DA7-9856-46C8-853E-1E44E0E4FA1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B79D29-5AA1-4BEB-997D-49A0D0543D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3BD721-42E8-40D4-9FD6-18D5662CF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4FD19B-AD5E-4219-AF52-FE9FB87606F3}"/>
              </a:ext>
            </a:extLst>
          </p:cNvPr>
          <p:cNvSpPr>
            <a:spLocks noGrp="1"/>
          </p:cNvSpPr>
          <p:nvPr>
            <p:ph type="dt" sz="half" idx="10"/>
          </p:nvPr>
        </p:nvSpPr>
        <p:spPr>
          <a:xfrm>
            <a:off x="838200" y="6356350"/>
            <a:ext cx="2743200" cy="365125"/>
          </a:xfrm>
          <a:prstGeom prst="rect">
            <a:avLst/>
          </a:prstGeom>
        </p:spPr>
        <p:txBody>
          <a:bodyPr/>
          <a:lstStyle/>
          <a:p>
            <a:fld id="{E2883DB6-05B8-423B-B26A-292ACC4D5A27}" type="datetimeFigureOut">
              <a:rPr lang="en-US" smtClean="0"/>
              <a:t>11/12/2018</a:t>
            </a:fld>
            <a:endParaRPr lang="en-US"/>
          </a:p>
        </p:txBody>
      </p:sp>
      <p:sp>
        <p:nvSpPr>
          <p:cNvPr id="6" name="Footer Placeholder 5">
            <a:extLst>
              <a:ext uri="{FF2B5EF4-FFF2-40B4-BE49-F238E27FC236}">
                <a16:creationId xmlns:a16="http://schemas.microsoft.com/office/drawing/2014/main" id="{03774BE9-FF16-4CCA-8CEC-10A1136BA5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768870A-9B90-4DDD-8411-5DDC0EF9BB21}"/>
              </a:ext>
            </a:extLst>
          </p:cNvPr>
          <p:cNvSpPr>
            <a:spLocks noGrp="1"/>
          </p:cNvSpPr>
          <p:nvPr>
            <p:ph type="sldNum" sz="quarter" idx="12"/>
          </p:nvPr>
        </p:nvSpPr>
        <p:spPr>
          <a:xfrm>
            <a:off x="8610600" y="6356350"/>
            <a:ext cx="2743200" cy="365125"/>
          </a:xfrm>
          <a:prstGeom prst="rect">
            <a:avLst/>
          </a:prstGeom>
        </p:spPr>
        <p:txBody>
          <a:bodyPr/>
          <a:lstStyle/>
          <a:p>
            <a:fld id="{48EEF055-538D-4C7F-A4DF-07424A85D7A2}" type="slidenum">
              <a:rPr lang="en-US" smtClean="0"/>
              <a:t>‹#›</a:t>
            </a:fld>
            <a:endParaRPr lang="en-US"/>
          </a:p>
        </p:txBody>
      </p:sp>
    </p:spTree>
    <p:extLst>
      <p:ext uri="{BB962C8B-B14F-4D97-AF65-F5344CB8AC3E}">
        <p14:creationId xmlns:p14="http://schemas.microsoft.com/office/powerpoint/2010/main" val="2373611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C81C01-F8A0-4F46-8E41-B1C2E39685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7E5B5C9-86D4-40E8-BE14-1833249AF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861835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Lst>
  <p:txStyles>
    <p:titleStyle>
      <a:lvl1pPr algn="l" defTabSz="914400" rtl="0" eaLnBrk="1" latinLnBrk="0" hangingPunct="1">
        <a:lnSpc>
          <a:spcPct val="90000"/>
        </a:lnSpc>
        <a:spcBef>
          <a:spcPct val="0"/>
        </a:spcBef>
        <a:buNone/>
        <a:defRPr sz="4400" kern="1200">
          <a:solidFill>
            <a:schemeClr val="tx1"/>
          </a:solidFill>
          <a:latin typeface="Lucida Sans" panose="020B0602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statista.com/statistics/490522/global-esports-market-revenue/" TargetMode="External"/><Relationship Id="rId3" Type="http://schemas.openxmlformats.org/officeDocument/2006/relationships/hyperlink" Target="https://www.weforum.org/agenda/2018/07/the-explosive-growth-of-esports/" TargetMode="External"/><Relationship Id="rId7" Type="http://schemas.openxmlformats.org/officeDocument/2006/relationships/hyperlink" Target="https://www.forbes.com/sites/markhall/2018/11/07/sports-franchises-embrace-esports/#45b2d01f17a7" TargetMode="External"/><Relationship Id="rId12" Type="http://schemas.openxmlformats.org/officeDocument/2006/relationships/hyperlink" Target="https://www.quora.com/What-were-salaries-like-for-professional-athletes-back-in-the-old-days" TargetMode="External"/><Relationship Id="rId2" Type="http://schemas.openxmlformats.org/officeDocument/2006/relationships/hyperlink" Target="https://domain.me/esports-money/" TargetMode="External"/><Relationship Id="rId1" Type="http://schemas.openxmlformats.org/officeDocument/2006/relationships/slideLayout" Target="../slideLayouts/slideLayout1.xml"/><Relationship Id="rId6" Type="http://schemas.openxmlformats.org/officeDocument/2006/relationships/hyperlink" Target="https://www.cnet.com/news/one-championship-pumps-in-50m-to-bring-the-fight-online-in-asia/?fbclid=IwAR3msOYxuSlEL6Q6X_jiUnmken_LyotUQc3UQGm_iUTTDE86fjsGSzAPnGw" TargetMode="External"/><Relationship Id="rId11" Type="http://schemas.openxmlformats.org/officeDocument/2006/relationships/hyperlink" Target="http://hackingrevenue.com/revenue/revenue-spotlight-twitch-tv/" TargetMode="External"/><Relationship Id="rId5" Type="http://schemas.openxmlformats.org/officeDocument/2006/relationships/hyperlink" Target="https://www.weforum.org/agenda/2017/06/3-surprising-facts-about-the-gaming-industry-and-why-you-should-start-paying-attention" TargetMode="External"/><Relationship Id="rId10" Type="http://schemas.openxmlformats.org/officeDocument/2006/relationships/hyperlink" Target="https://blog.reelio.com/how-much-do-twitch-streamers-make" TargetMode="External"/><Relationship Id="rId4" Type="http://schemas.openxmlformats.org/officeDocument/2006/relationships/hyperlink" Target="https://www.sciencedirect.com/science/article/pii/S1441352317300700" TargetMode="External"/><Relationship Id="rId9" Type="http://schemas.openxmlformats.org/officeDocument/2006/relationships/hyperlink" Target="https://www.statista.com/statistics/490480/global-esports-audience-size-viewer-typ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aolcdn.com/images/dims?quality=85&amp;image_uri=http%3A%2F%2Fo.aolcdn.com%2Fhss%2Fstorage%2Fmidas%2Fa877eb31431086b837e843f00855b1a7%2F205155466%2Fmaxresdefault%2B%25285%2529.jpg&amp;client=amp-blogside-v2&amp;signature=19cef0b9ffcb3346dbc3b6e720614c4a50eb9c53">
            <a:extLst>
              <a:ext uri="{FF2B5EF4-FFF2-40B4-BE49-F238E27FC236}">
                <a16:creationId xmlns:a16="http://schemas.microsoft.com/office/drawing/2014/main" id="{59B80BD0-4E04-44E5-B811-DAA054B95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 y="0"/>
            <a:ext cx="12184062" cy="686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60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DA1F69-7260-4D13-903B-176293EDE150}"/>
              </a:ext>
            </a:extLst>
          </p:cNvPr>
          <p:cNvSpPr>
            <a:spLocks noGrp="1"/>
          </p:cNvSpPr>
          <p:nvPr>
            <p:ph sz="half" idx="2"/>
          </p:nvPr>
        </p:nvSpPr>
        <p:spPr>
          <a:xfrm>
            <a:off x="517058" y="2028496"/>
            <a:ext cx="5157787" cy="3908213"/>
          </a:xfrm>
        </p:spPr>
        <p:txBody>
          <a:bodyPr>
            <a:noAutofit/>
          </a:bodyPr>
          <a:lstStyle/>
          <a:p>
            <a:pPr lvl="0"/>
            <a:r>
              <a:rPr lang="en-CA" sz="2400" dirty="0"/>
              <a:t>Streaming Websites (low)</a:t>
            </a:r>
          </a:p>
          <a:p>
            <a:pPr lvl="1"/>
            <a:r>
              <a:rPr lang="en-US" sz="2200" dirty="0"/>
              <a:t>Websites that are dedicated to the content produced by the industry</a:t>
            </a:r>
          </a:p>
          <a:p>
            <a:pPr lvl="0"/>
            <a:r>
              <a:rPr lang="en-CA" sz="2400" dirty="0"/>
              <a:t>Hardware (low)</a:t>
            </a:r>
          </a:p>
          <a:p>
            <a:pPr lvl="1"/>
            <a:r>
              <a:rPr lang="en-US" sz="2200" dirty="0"/>
              <a:t>Large number of suppliers of homogeneous products</a:t>
            </a:r>
          </a:p>
          <a:p>
            <a:r>
              <a:rPr lang="en-CA" sz="2400" dirty="0"/>
              <a:t>Venues (high)</a:t>
            </a:r>
          </a:p>
          <a:p>
            <a:pPr lvl="1"/>
            <a:r>
              <a:rPr lang="en-CA" sz="2200" dirty="0"/>
              <a:t>Competition with other entertainers for venue space</a:t>
            </a:r>
            <a:endParaRPr lang="en-US" sz="2600" dirty="0"/>
          </a:p>
        </p:txBody>
      </p:sp>
      <p:sp>
        <p:nvSpPr>
          <p:cNvPr id="4" name="Content Placeholder 3">
            <a:extLst>
              <a:ext uri="{FF2B5EF4-FFF2-40B4-BE49-F238E27FC236}">
                <a16:creationId xmlns:a16="http://schemas.microsoft.com/office/drawing/2014/main" id="{785CBF47-4EAF-4A30-B7E0-9F71598CABCB}"/>
              </a:ext>
            </a:extLst>
          </p:cNvPr>
          <p:cNvSpPr>
            <a:spLocks noGrp="1"/>
          </p:cNvSpPr>
          <p:nvPr>
            <p:ph sz="quarter" idx="4"/>
          </p:nvPr>
        </p:nvSpPr>
        <p:spPr>
          <a:xfrm>
            <a:off x="5849470" y="2028496"/>
            <a:ext cx="5183188" cy="3908215"/>
          </a:xfrm>
        </p:spPr>
        <p:txBody>
          <a:bodyPr>
            <a:normAutofit/>
          </a:bodyPr>
          <a:lstStyle/>
          <a:p>
            <a:pPr lvl="0"/>
            <a:r>
              <a:rPr lang="en-CA" sz="2400" dirty="0"/>
              <a:t>Customers demand improvements in </a:t>
            </a:r>
            <a:r>
              <a:rPr lang="en-US" sz="2400" dirty="0"/>
              <a:t>distribution</a:t>
            </a:r>
          </a:p>
          <a:p>
            <a:r>
              <a:rPr lang="en-CA" sz="2400" dirty="0"/>
              <a:t>Consumers receive final product – they have limited demand power</a:t>
            </a:r>
          </a:p>
          <a:p>
            <a:r>
              <a:rPr lang="en-CA" sz="2400" dirty="0"/>
              <a:t>Consumers are vast; no one consumer controls demand of product</a:t>
            </a:r>
          </a:p>
          <a:p>
            <a:r>
              <a:rPr lang="en-CA" sz="2400" dirty="0"/>
              <a:t>Threat of backward integration is non-existent</a:t>
            </a:r>
          </a:p>
        </p:txBody>
      </p:sp>
      <p:sp>
        <p:nvSpPr>
          <p:cNvPr id="8" name="Title 7">
            <a:extLst>
              <a:ext uri="{FF2B5EF4-FFF2-40B4-BE49-F238E27FC236}">
                <a16:creationId xmlns:a16="http://schemas.microsoft.com/office/drawing/2014/main" id="{655B1A15-61C5-420B-B73F-373782AFB803}"/>
              </a:ext>
            </a:extLst>
          </p:cNvPr>
          <p:cNvSpPr>
            <a:spLocks noGrp="1"/>
          </p:cNvSpPr>
          <p:nvPr>
            <p:ph type="title"/>
          </p:nvPr>
        </p:nvSpPr>
        <p:spPr/>
        <p:txBody>
          <a:bodyPr/>
          <a:lstStyle/>
          <a:p>
            <a:r>
              <a:rPr lang="en-US" dirty="0"/>
              <a:t>Porter’s Five Forces: Bargaining Power</a:t>
            </a:r>
          </a:p>
        </p:txBody>
      </p:sp>
      <p:sp>
        <p:nvSpPr>
          <p:cNvPr id="11" name="Text Placeholder 1">
            <a:extLst>
              <a:ext uri="{FF2B5EF4-FFF2-40B4-BE49-F238E27FC236}">
                <a16:creationId xmlns:a16="http://schemas.microsoft.com/office/drawing/2014/main" id="{BFCFE280-97B7-44B2-8AB5-D497C143A4BE}"/>
              </a:ext>
            </a:extLst>
          </p:cNvPr>
          <p:cNvSpPr txBox="1">
            <a:spLocks/>
          </p:cNvSpPr>
          <p:nvPr/>
        </p:nvSpPr>
        <p:spPr>
          <a:xfrm>
            <a:off x="517058" y="1153469"/>
            <a:ext cx="5157787" cy="532022"/>
          </a:xfrm>
          <a:prstGeom prst="roundRect">
            <a:avLst/>
          </a:prstGeom>
          <a:solidFill>
            <a:schemeClr val="tx1">
              <a:lumMod val="85000"/>
              <a:lumOff val="15000"/>
            </a:schemeClr>
          </a:solidFill>
          <a:effectLst/>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Helvetica" panose="020B0604020202020204" pitchFamily="34" charset="0"/>
                <a:ea typeface="+mn-ea"/>
                <a:cs typeface="Helvetica"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Helvetica" panose="020B0604020202020204" pitchFamily="34" charset="0"/>
                <a:ea typeface="+mn-ea"/>
                <a:cs typeface="Helvetica"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Helvetica" panose="020B0604020202020204" pitchFamily="34" charset="0"/>
                <a:ea typeface="+mn-ea"/>
                <a:cs typeface="Helvetica"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Suppliers </a:t>
            </a:r>
            <a:r>
              <a:rPr lang="en-US" sz="2800" dirty="0">
                <a:sym typeface="Wingdings" panose="05000000000000000000" pitchFamily="2" charset="2"/>
              </a:rPr>
              <a:t> Varied</a:t>
            </a:r>
            <a:endParaRPr lang="en-US" sz="2800" dirty="0"/>
          </a:p>
        </p:txBody>
      </p:sp>
      <p:sp>
        <p:nvSpPr>
          <p:cNvPr id="12" name="Text Placeholder 4">
            <a:extLst>
              <a:ext uri="{FF2B5EF4-FFF2-40B4-BE49-F238E27FC236}">
                <a16:creationId xmlns:a16="http://schemas.microsoft.com/office/drawing/2014/main" id="{268EDF3A-7A92-4C6C-A3F1-68884CDE3394}"/>
              </a:ext>
            </a:extLst>
          </p:cNvPr>
          <p:cNvSpPr txBox="1">
            <a:spLocks/>
          </p:cNvSpPr>
          <p:nvPr/>
        </p:nvSpPr>
        <p:spPr>
          <a:xfrm>
            <a:off x="5871697" y="1153469"/>
            <a:ext cx="5157787" cy="532022"/>
          </a:xfrm>
          <a:prstGeom prst="roundRect">
            <a:avLst/>
          </a:prstGeom>
          <a:solidFill>
            <a:schemeClr val="tx1">
              <a:lumMod val="85000"/>
              <a:lumOff val="15000"/>
            </a:schemeClr>
          </a:solidFill>
          <a:effectLst/>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Helvetica" panose="020B0604020202020204" pitchFamily="34" charset="0"/>
                <a:ea typeface="+mn-ea"/>
                <a:cs typeface="Helvetica"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Helvetica" panose="020B0604020202020204" pitchFamily="34" charset="0"/>
                <a:ea typeface="+mn-ea"/>
                <a:cs typeface="Helvetica"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Helvetica" panose="020B0604020202020204" pitchFamily="34" charset="0"/>
                <a:ea typeface="+mn-ea"/>
                <a:cs typeface="Helvetica"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Buyers </a:t>
            </a:r>
            <a:r>
              <a:rPr lang="en-US" sz="2800" dirty="0">
                <a:sym typeface="Wingdings" panose="05000000000000000000" pitchFamily="2" charset="2"/>
              </a:rPr>
              <a:t> Medium</a:t>
            </a:r>
            <a:endParaRPr lang="en-US" sz="2800" dirty="0"/>
          </a:p>
        </p:txBody>
      </p:sp>
    </p:spTree>
    <p:extLst>
      <p:ext uri="{BB962C8B-B14F-4D97-AF65-F5344CB8AC3E}">
        <p14:creationId xmlns:p14="http://schemas.microsoft.com/office/powerpoint/2010/main" val="664802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AC36-79C5-45D0-990C-CAFEBC84EDAB}"/>
              </a:ext>
            </a:extLst>
          </p:cNvPr>
          <p:cNvSpPr>
            <a:spLocks noGrp="1"/>
          </p:cNvSpPr>
          <p:nvPr>
            <p:ph type="title"/>
          </p:nvPr>
        </p:nvSpPr>
        <p:spPr/>
        <p:txBody>
          <a:bodyPr/>
          <a:lstStyle/>
          <a:p>
            <a:r>
              <a:rPr lang="en-US" sz="3600" dirty="0"/>
              <a:t>Porter’s Five Forces: Intra-Industry Rivalry</a:t>
            </a:r>
            <a:endParaRPr lang="en-US" dirty="0"/>
          </a:p>
        </p:txBody>
      </p:sp>
      <p:sp>
        <p:nvSpPr>
          <p:cNvPr id="3" name="Content Placeholder 2">
            <a:extLst>
              <a:ext uri="{FF2B5EF4-FFF2-40B4-BE49-F238E27FC236}">
                <a16:creationId xmlns:a16="http://schemas.microsoft.com/office/drawing/2014/main" id="{E911D8DF-B6CE-4D76-9A33-DC323E7C1523}"/>
              </a:ext>
            </a:extLst>
          </p:cNvPr>
          <p:cNvSpPr>
            <a:spLocks noGrp="1"/>
          </p:cNvSpPr>
          <p:nvPr>
            <p:ph idx="1"/>
          </p:nvPr>
        </p:nvSpPr>
        <p:spPr>
          <a:xfrm>
            <a:off x="838199" y="1199072"/>
            <a:ext cx="5110655" cy="4977891"/>
          </a:xfrm>
        </p:spPr>
        <p:txBody>
          <a:bodyPr>
            <a:normAutofit fontScale="92500"/>
          </a:bodyPr>
          <a:lstStyle/>
          <a:p>
            <a:pPr lvl="0"/>
            <a:r>
              <a:rPr lang="en-CA" dirty="0"/>
              <a:t>Only small number of competitors in the industry (Riot Games, Valve and Blizzard) </a:t>
            </a:r>
            <a:endParaRPr lang="en-US" dirty="0"/>
          </a:p>
          <a:p>
            <a:pPr lvl="0"/>
            <a:r>
              <a:rPr lang="en-CA" dirty="0"/>
              <a:t>eSports is a viewer based industry</a:t>
            </a:r>
            <a:endParaRPr lang="en-US" dirty="0"/>
          </a:p>
          <a:p>
            <a:pPr lvl="0"/>
            <a:r>
              <a:rPr lang="en-CA" dirty="0"/>
              <a:t>Attracting viewers from other games is hard since games are very different and therefore specific to a particular audience</a:t>
            </a:r>
            <a:endParaRPr lang="en-US" dirty="0"/>
          </a:p>
          <a:p>
            <a:r>
              <a:rPr lang="en-CA" dirty="0"/>
              <a:t>Lack of differentiation in the way products are presented to the audience </a:t>
            </a:r>
            <a:endParaRPr lang="en-US" dirty="0"/>
          </a:p>
        </p:txBody>
      </p:sp>
      <p:pic>
        <p:nvPicPr>
          <p:cNvPr id="7" name="Picture 8" descr="Related image">
            <a:extLst>
              <a:ext uri="{FF2B5EF4-FFF2-40B4-BE49-F238E27FC236}">
                <a16:creationId xmlns:a16="http://schemas.microsoft.com/office/drawing/2014/main" id="{25FEBF15-7628-4C76-B495-9F42CA1E7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3948" y="3376514"/>
            <a:ext cx="1821439" cy="21260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csgo logo">
            <a:extLst>
              <a:ext uri="{FF2B5EF4-FFF2-40B4-BE49-F238E27FC236}">
                <a16:creationId xmlns:a16="http://schemas.microsoft.com/office/drawing/2014/main" id="{FE48BEAB-9289-427F-A663-062B9FCFF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3441" y="1655744"/>
            <a:ext cx="2432787" cy="24327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lated image">
            <a:extLst>
              <a:ext uri="{FF2B5EF4-FFF2-40B4-BE49-F238E27FC236}">
                <a16:creationId xmlns:a16="http://schemas.microsoft.com/office/drawing/2014/main" id="{7FE32F40-0ACD-4703-BA33-1127849E1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0829" y="1637859"/>
            <a:ext cx="1654295" cy="1661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lated image">
            <a:extLst>
              <a:ext uri="{FF2B5EF4-FFF2-40B4-BE49-F238E27FC236}">
                <a16:creationId xmlns:a16="http://schemas.microsoft.com/office/drawing/2014/main" id="{34E0C0F2-F22D-4410-8FE1-19592EDE9A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486" t="17797" r="19727" b="15489"/>
          <a:stretch/>
        </p:blipFill>
        <p:spPr bwMode="auto">
          <a:xfrm>
            <a:off x="8312990" y="814692"/>
            <a:ext cx="1482148" cy="16538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Related image">
            <a:extLst>
              <a:ext uri="{FF2B5EF4-FFF2-40B4-BE49-F238E27FC236}">
                <a16:creationId xmlns:a16="http://schemas.microsoft.com/office/drawing/2014/main" id="{E1B21823-7837-40F5-9566-98E64166AE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189" b="12734"/>
          <a:stretch/>
        </p:blipFill>
        <p:spPr bwMode="auto">
          <a:xfrm>
            <a:off x="8543565" y="4042487"/>
            <a:ext cx="2503146" cy="197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06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DA1F69-7260-4D13-903B-176293EDE150}"/>
              </a:ext>
            </a:extLst>
          </p:cNvPr>
          <p:cNvSpPr>
            <a:spLocks noGrp="1"/>
          </p:cNvSpPr>
          <p:nvPr>
            <p:ph sz="half" idx="2"/>
          </p:nvPr>
        </p:nvSpPr>
        <p:spPr>
          <a:xfrm>
            <a:off x="517058" y="2028496"/>
            <a:ext cx="5157787" cy="3908213"/>
          </a:xfrm>
        </p:spPr>
        <p:txBody>
          <a:bodyPr>
            <a:noAutofit/>
          </a:bodyPr>
          <a:lstStyle/>
          <a:p>
            <a:pPr lvl="0"/>
            <a:r>
              <a:rPr lang="en-CA" dirty="0"/>
              <a:t>Product Differentiation</a:t>
            </a:r>
          </a:p>
          <a:p>
            <a:pPr lvl="1"/>
            <a:r>
              <a:rPr lang="en-CA" dirty="0"/>
              <a:t>Competitions revolve around multiplayer games – producing a game that is unique and competitive </a:t>
            </a:r>
            <a:r>
              <a:rPr lang="en-CA" dirty="0">
                <a:sym typeface="Wingdings" panose="05000000000000000000" pitchFamily="2" charset="2"/>
              </a:rPr>
              <a:t> product differentiation</a:t>
            </a:r>
            <a:endParaRPr lang="en-US" dirty="0"/>
          </a:p>
          <a:p>
            <a:r>
              <a:rPr lang="en-CA" dirty="0"/>
              <a:t>Capital Requirements</a:t>
            </a:r>
            <a:endParaRPr lang="en-US" sz="2200" dirty="0"/>
          </a:p>
          <a:p>
            <a:pPr lvl="1"/>
            <a:r>
              <a:rPr lang="en-US" dirty="0"/>
              <a:t>Producing new games is resource intensive</a:t>
            </a:r>
          </a:p>
          <a:p>
            <a:pPr lvl="1"/>
            <a:r>
              <a:rPr lang="en-US" dirty="0"/>
              <a:t>Venue hosting and partnerships may be costly to new entrants</a:t>
            </a:r>
          </a:p>
          <a:p>
            <a:r>
              <a:rPr lang="en-US" dirty="0"/>
              <a:t>Survivor Bias</a:t>
            </a:r>
          </a:p>
          <a:p>
            <a:pPr lvl="1"/>
            <a:r>
              <a:rPr lang="en-US" dirty="0"/>
              <a:t>Creating a game that is highly demanded by consumers tends to involve luck</a:t>
            </a:r>
          </a:p>
        </p:txBody>
      </p:sp>
      <p:sp>
        <p:nvSpPr>
          <p:cNvPr id="4" name="Content Placeholder 3">
            <a:extLst>
              <a:ext uri="{FF2B5EF4-FFF2-40B4-BE49-F238E27FC236}">
                <a16:creationId xmlns:a16="http://schemas.microsoft.com/office/drawing/2014/main" id="{785CBF47-4EAF-4A30-B7E0-9F71598CABCB}"/>
              </a:ext>
            </a:extLst>
          </p:cNvPr>
          <p:cNvSpPr>
            <a:spLocks noGrp="1"/>
          </p:cNvSpPr>
          <p:nvPr>
            <p:ph sz="quarter" idx="4"/>
          </p:nvPr>
        </p:nvSpPr>
        <p:spPr>
          <a:xfrm>
            <a:off x="5849470" y="2028496"/>
            <a:ext cx="5183188" cy="3908215"/>
          </a:xfrm>
        </p:spPr>
        <p:txBody>
          <a:bodyPr>
            <a:normAutofit/>
          </a:bodyPr>
          <a:lstStyle/>
          <a:p>
            <a:pPr lvl="0"/>
            <a:r>
              <a:rPr lang="en-US" dirty="0"/>
              <a:t>Each game is different in its own way and therefore the consumers that they attract are loyal to consuming eSports entertainment</a:t>
            </a:r>
          </a:p>
          <a:p>
            <a:pPr lvl="0"/>
            <a:r>
              <a:rPr lang="en-CA" dirty="0"/>
              <a:t>Consumer preference change can result in a permanent loss of the consumer </a:t>
            </a:r>
            <a:endParaRPr lang="en-US" dirty="0"/>
          </a:p>
          <a:p>
            <a:r>
              <a:rPr lang="en-CA" dirty="0"/>
              <a:t>Entertainment products that generate emotional responses from viewers</a:t>
            </a:r>
          </a:p>
          <a:p>
            <a:pPr lvl="1"/>
            <a:r>
              <a:rPr lang="en-CA" dirty="0"/>
              <a:t>Movies</a:t>
            </a:r>
          </a:p>
          <a:p>
            <a:pPr lvl="1"/>
            <a:r>
              <a:rPr lang="en-CA" dirty="0"/>
              <a:t>Television series</a:t>
            </a:r>
          </a:p>
          <a:p>
            <a:pPr lvl="1"/>
            <a:r>
              <a:rPr lang="en-CA" dirty="0"/>
              <a:t>Spectator sports</a:t>
            </a:r>
            <a:endParaRPr lang="en-US" sz="2400" dirty="0"/>
          </a:p>
        </p:txBody>
      </p:sp>
      <p:sp>
        <p:nvSpPr>
          <p:cNvPr id="8" name="Title 7">
            <a:extLst>
              <a:ext uri="{FF2B5EF4-FFF2-40B4-BE49-F238E27FC236}">
                <a16:creationId xmlns:a16="http://schemas.microsoft.com/office/drawing/2014/main" id="{655B1A15-61C5-420B-B73F-373782AFB803}"/>
              </a:ext>
            </a:extLst>
          </p:cNvPr>
          <p:cNvSpPr>
            <a:spLocks noGrp="1"/>
          </p:cNvSpPr>
          <p:nvPr>
            <p:ph type="title"/>
          </p:nvPr>
        </p:nvSpPr>
        <p:spPr/>
        <p:txBody>
          <a:bodyPr/>
          <a:lstStyle/>
          <a:p>
            <a:r>
              <a:rPr lang="en-US" dirty="0"/>
              <a:t>Porter’s Five Forces: Threats</a:t>
            </a:r>
          </a:p>
        </p:txBody>
      </p:sp>
      <p:sp>
        <p:nvSpPr>
          <p:cNvPr id="11" name="Text Placeholder 1">
            <a:extLst>
              <a:ext uri="{FF2B5EF4-FFF2-40B4-BE49-F238E27FC236}">
                <a16:creationId xmlns:a16="http://schemas.microsoft.com/office/drawing/2014/main" id="{BFCFE280-97B7-44B2-8AB5-D497C143A4BE}"/>
              </a:ext>
            </a:extLst>
          </p:cNvPr>
          <p:cNvSpPr txBox="1">
            <a:spLocks/>
          </p:cNvSpPr>
          <p:nvPr/>
        </p:nvSpPr>
        <p:spPr>
          <a:xfrm>
            <a:off x="517058" y="1153469"/>
            <a:ext cx="5157787" cy="532022"/>
          </a:xfrm>
          <a:prstGeom prst="roundRect">
            <a:avLst/>
          </a:prstGeom>
          <a:solidFill>
            <a:schemeClr val="tx1">
              <a:lumMod val="85000"/>
              <a:lumOff val="15000"/>
            </a:schemeClr>
          </a:solidFill>
          <a:effectLst/>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Helvetica" panose="020B0604020202020204" pitchFamily="34" charset="0"/>
                <a:ea typeface="+mn-ea"/>
                <a:cs typeface="Helvetica"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Helvetica" panose="020B0604020202020204" pitchFamily="34" charset="0"/>
                <a:ea typeface="+mn-ea"/>
                <a:cs typeface="Helvetica"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Helvetica" panose="020B0604020202020204" pitchFamily="34" charset="0"/>
                <a:ea typeface="+mn-ea"/>
                <a:cs typeface="Helvetica"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New Entrants </a:t>
            </a:r>
            <a:r>
              <a:rPr lang="en-US" sz="2800" dirty="0">
                <a:sym typeface="Wingdings" panose="05000000000000000000" pitchFamily="2" charset="2"/>
              </a:rPr>
              <a:t> Low</a:t>
            </a:r>
            <a:endParaRPr lang="en-US" sz="2800" dirty="0"/>
          </a:p>
        </p:txBody>
      </p:sp>
      <p:sp>
        <p:nvSpPr>
          <p:cNvPr id="12" name="Text Placeholder 4">
            <a:extLst>
              <a:ext uri="{FF2B5EF4-FFF2-40B4-BE49-F238E27FC236}">
                <a16:creationId xmlns:a16="http://schemas.microsoft.com/office/drawing/2014/main" id="{268EDF3A-7A92-4C6C-A3F1-68884CDE3394}"/>
              </a:ext>
            </a:extLst>
          </p:cNvPr>
          <p:cNvSpPr txBox="1">
            <a:spLocks/>
          </p:cNvSpPr>
          <p:nvPr/>
        </p:nvSpPr>
        <p:spPr>
          <a:xfrm>
            <a:off x="5871697" y="1153469"/>
            <a:ext cx="5157787" cy="532022"/>
          </a:xfrm>
          <a:prstGeom prst="roundRect">
            <a:avLst/>
          </a:prstGeom>
          <a:solidFill>
            <a:schemeClr val="tx1">
              <a:lumMod val="85000"/>
              <a:lumOff val="15000"/>
            </a:schemeClr>
          </a:solidFill>
          <a:effectLst/>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Helvetica" panose="020B0604020202020204" pitchFamily="34" charset="0"/>
                <a:ea typeface="+mn-ea"/>
                <a:cs typeface="Helvetica"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Helvetica" panose="020B0604020202020204" pitchFamily="34" charset="0"/>
                <a:ea typeface="+mn-ea"/>
                <a:cs typeface="Helvetica"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Helvetica" panose="020B0604020202020204" pitchFamily="34" charset="0"/>
                <a:ea typeface="+mn-ea"/>
                <a:cs typeface="Helvetica"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Substitution </a:t>
            </a:r>
            <a:r>
              <a:rPr lang="en-US" sz="2800" dirty="0">
                <a:sym typeface="Wingdings" panose="05000000000000000000" pitchFamily="2" charset="2"/>
              </a:rPr>
              <a:t> Medium</a:t>
            </a:r>
            <a:endParaRPr lang="en-US" sz="2800" dirty="0"/>
          </a:p>
        </p:txBody>
      </p:sp>
    </p:spTree>
    <p:extLst>
      <p:ext uri="{BB962C8B-B14F-4D97-AF65-F5344CB8AC3E}">
        <p14:creationId xmlns:p14="http://schemas.microsoft.com/office/powerpoint/2010/main" val="1215056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96FC-1C8E-436F-B44B-924DA36A7326}"/>
              </a:ext>
            </a:extLst>
          </p:cNvPr>
          <p:cNvSpPr>
            <a:spLocks noGrp="1"/>
          </p:cNvSpPr>
          <p:nvPr>
            <p:ph type="title"/>
          </p:nvPr>
        </p:nvSpPr>
        <p:spPr/>
        <p:txBody>
          <a:bodyPr/>
          <a:lstStyle/>
          <a:p>
            <a:r>
              <a:rPr lang="en-US" dirty="0"/>
              <a:t>Implications: eSports and CG Industry</a:t>
            </a:r>
          </a:p>
        </p:txBody>
      </p:sp>
      <p:sp>
        <p:nvSpPr>
          <p:cNvPr id="3" name="Content Placeholder 2">
            <a:extLst>
              <a:ext uri="{FF2B5EF4-FFF2-40B4-BE49-F238E27FC236}">
                <a16:creationId xmlns:a16="http://schemas.microsoft.com/office/drawing/2014/main" id="{E2F0285A-B631-4ED5-885C-28546A4010BF}"/>
              </a:ext>
            </a:extLst>
          </p:cNvPr>
          <p:cNvSpPr>
            <a:spLocks noGrp="1"/>
          </p:cNvSpPr>
          <p:nvPr>
            <p:ph idx="1"/>
          </p:nvPr>
        </p:nvSpPr>
        <p:spPr/>
        <p:txBody>
          <a:bodyPr anchor="ctr"/>
          <a:lstStyle/>
          <a:p>
            <a:pPr marL="0" indent="0">
              <a:buNone/>
            </a:pPr>
            <a:r>
              <a:rPr lang="en-US" i="1" dirty="0"/>
              <a:t>With the growing demand for content and ways to enjoy the content along with the ability to disrupt other industries, how will eSports and Competitive Gaming fare in the future? </a:t>
            </a:r>
          </a:p>
          <a:p>
            <a:pPr marL="0" indent="0">
              <a:buNone/>
            </a:pPr>
            <a:endParaRPr lang="en-US" i="1" dirty="0"/>
          </a:p>
          <a:p>
            <a:pPr marL="0" indent="0">
              <a:buNone/>
            </a:pPr>
            <a:r>
              <a:rPr lang="en-US" i="1" dirty="0"/>
              <a:t>Will the industries of eSports and Competitive Gaming be the next Netflix in consumer entertainment or will the industry flop along with the dying popularity of some of the videogames that driving the industry? </a:t>
            </a:r>
          </a:p>
        </p:txBody>
      </p:sp>
    </p:spTree>
    <p:extLst>
      <p:ext uri="{BB962C8B-B14F-4D97-AF65-F5344CB8AC3E}">
        <p14:creationId xmlns:p14="http://schemas.microsoft.com/office/powerpoint/2010/main" val="3234513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836F8-E5AA-4D70-AA5C-AEA5B7435961}"/>
              </a:ext>
            </a:extLst>
          </p:cNvPr>
          <p:cNvSpPr>
            <a:spLocks noGrp="1"/>
          </p:cNvSpPr>
          <p:nvPr>
            <p:ph type="title"/>
          </p:nvPr>
        </p:nvSpPr>
        <p:spPr/>
        <p:txBody>
          <a:bodyPr/>
          <a:lstStyle/>
          <a:p>
            <a:r>
              <a:rPr lang="en-US" dirty="0"/>
              <a:t>Appendix: Figure 1</a:t>
            </a:r>
          </a:p>
        </p:txBody>
      </p:sp>
      <p:pic>
        <p:nvPicPr>
          <p:cNvPr id="4" name="Picture 3">
            <a:extLst>
              <a:ext uri="{FF2B5EF4-FFF2-40B4-BE49-F238E27FC236}">
                <a16:creationId xmlns:a16="http://schemas.microsoft.com/office/drawing/2014/main" id="{829854EF-A1DE-4AA1-888A-F30E4F53CE4A}"/>
              </a:ext>
            </a:extLst>
          </p:cNvPr>
          <p:cNvPicPr/>
          <p:nvPr/>
        </p:nvPicPr>
        <p:blipFill>
          <a:blip r:embed="rId2">
            <a:extLst>
              <a:ext uri="{28A0092B-C50C-407E-A947-70E740481C1C}">
                <a14:useLocalDpi xmlns:a14="http://schemas.microsoft.com/office/drawing/2010/main" val="0"/>
              </a:ext>
            </a:extLst>
          </a:blip>
          <a:stretch>
            <a:fillRect/>
          </a:stretch>
        </p:blipFill>
        <p:spPr>
          <a:xfrm>
            <a:off x="838200" y="1316717"/>
            <a:ext cx="10302766" cy="4453462"/>
          </a:xfrm>
          <a:prstGeom prst="rect">
            <a:avLst/>
          </a:prstGeom>
        </p:spPr>
      </p:pic>
    </p:spTree>
    <p:extLst>
      <p:ext uri="{BB962C8B-B14F-4D97-AF65-F5344CB8AC3E}">
        <p14:creationId xmlns:p14="http://schemas.microsoft.com/office/powerpoint/2010/main" val="1046444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B6AD2F-7330-4791-9582-924FBBA43BFF}"/>
              </a:ext>
            </a:extLst>
          </p:cNvPr>
          <p:cNvSpPr txBox="1"/>
          <p:nvPr/>
        </p:nvSpPr>
        <p:spPr>
          <a:xfrm>
            <a:off x="294290" y="283779"/>
            <a:ext cx="11561379" cy="3970318"/>
          </a:xfrm>
          <a:prstGeom prst="rect">
            <a:avLst/>
          </a:prstGeom>
          <a:noFill/>
        </p:spPr>
        <p:txBody>
          <a:bodyPr wrap="square" rtlCol="0">
            <a:spAutoFit/>
          </a:bodyPr>
          <a:lstStyle/>
          <a:p>
            <a:r>
              <a:rPr lang="en-US" dirty="0">
                <a:hlinkClick r:id="rId2"/>
              </a:rPr>
              <a:t>https://domain.me/esports-money/</a:t>
            </a:r>
            <a:endParaRPr lang="en-US" dirty="0"/>
          </a:p>
          <a:p>
            <a:r>
              <a:rPr lang="en-US" dirty="0">
                <a:hlinkClick r:id="rId3"/>
              </a:rPr>
              <a:t>https://www.weforum.org/agenda/2018/07/the-explosive-growth-of-esports/</a:t>
            </a:r>
            <a:endParaRPr lang="en-US" dirty="0"/>
          </a:p>
          <a:p>
            <a:r>
              <a:rPr lang="en-US" dirty="0">
                <a:hlinkClick r:id="rId4"/>
              </a:rPr>
              <a:t>https://www.sciencedirect.com/science/article/pii/S1441352317300700</a:t>
            </a:r>
            <a:endParaRPr lang="en-US" dirty="0"/>
          </a:p>
          <a:p>
            <a:r>
              <a:rPr lang="en-US" dirty="0">
                <a:hlinkClick r:id="rId5"/>
              </a:rPr>
              <a:t>https://www.weforum.org/agenda/2017/06/3-surprising-facts-about-the-gaming-industry-and-why-you-should-start-paying-attention</a:t>
            </a:r>
            <a:endParaRPr lang="en-US" dirty="0"/>
          </a:p>
          <a:p>
            <a:r>
              <a:rPr lang="en-US" dirty="0">
                <a:hlinkClick r:id="rId6"/>
              </a:rPr>
              <a:t>https://www.cnet.com/news/one-championship-pumps-in-50m-to-bring-the-fight-online-in-asia/?fbclid=IwAR3msOYxuSlEL6Q6X_jiUnmken_LyotUQc3UQGm_iUTTDE86fjsGSzAPnGw</a:t>
            </a:r>
            <a:endParaRPr lang="en-US" dirty="0"/>
          </a:p>
          <a:p>
            <a:r>
              <a:rPr lang="en-US" dirty="0">
                <a:hlinkClick r:id="rId7"/>
              </a:rPr>
              <a:t>https://www.forbes.com/sites/markhall/2018/11/07/sports-franchises-embrace-esports/#45b2d01f17a7</a:t>
            </a:r>
            <a:endParaRPr lang="en-US" dirty="0"/>
          </a:p>
          <a:p>
            <a:r>
              <a:rPr lang="en-US" dirty="0">
                <a:hlinkClick r:id="rId8"/>
              </a:rPr>
              <a:t>https://www.statista.com/statistics/490522/global-esports-market-revenue/</a:t>
            </a:r>
            <a:endParaRPr lang="en-US" dirty="0"/>
          </a:p>
          <a:p>
            <a:r>
              <a:rPr lang="en-US" dirty="0">
                <a:hlinkClick r:id="rId9"/>
              </a:rPr>
              <a:t>https://www.statista.com/statistics/490480/global-esports-audience-size-viewer-type/</a:t>
            </a:r>
            <a:endParaRPr lang="en-US" dirty="0"/>
          </a:p>
          <a:p>
            <a:r>
              <a:rPr lang="en-US" dirty="0">
                <a:hlinkClick r:id="rId10"/>
              </a:rPr>
              <a:t>https://blog.reelio.com/how-much-do-twitch-streamers-make</a:t>
            </a:r>
            <a:endParaRPr lang="en-US" dirty="0"/>
          </a:p>
          <a:p>
            <a:r>
              <a:rPr lang="en-US" dirty="0">
                <a:hlinkClick r:id="rId11"/>
              </a:rPr>
              <a:t>http://hackingrevenue.com/revenue/revenue-spotlight-twitch-tv/</a:t>
            </a:r>
            <a:endParaRPr lang="en-US" dirty="0"/>
          </a:p>
          <a:p>
            <a:r>
              <a:rPr lang="en-US">
                <a:hlinkClick r:id="rId12"/>
              </a:rPr>
              <a:t>https://www.quora.com/What-were-salaries-like-for-professional-athletes-back-in-the-old-days</a:t>
            </a:r>
            <a:endParaRPr lang="en-US"/>
          </a:p>
          <a:p>
            <a:endParaRPr lang="en-US" dirty="0"/>
          </a:p>
        </p:txBody>
      </p:sp>
    </p:spTree>
    <p:extLst>
      <p:ext uri="{BB962C8B-B14F-4D97-AF65-F5344CB8AC3E}">
        <p14:creationId xmlns:p14="http://schemas.microsoft.com/office/powerpoint/2010/main" val="3256781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thumbor.forbes.com/thumbor/960x0/https%3A%2F%2Fspecials-images.forbesimg.com%2Fdam%2Fimageserve%2F841136006%2F960x0.jpg%3Ffit%3Dscale">
            <a:extLst>
              <a:ext uri="{FF2B5EF4-FFF2-40B4-BE49-F238E27FC236}">
                <a16:creationId xmlns:a16="http://schemas.microsoft.com/office/drawing/2014/main" id="{3F3C771B-923E-41FB-8240-853135A10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 y="15842"/>
            <a:ext cx="12163835" cy="68421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14C2244-D4B1-4176-AA93-63F5B8D6D67A}"/>
              </a:ext>
            </a:extLst>
          </p:cNvPr>
          <p:cNvSpPr/>
          <p:nvPr/>
        </p:nvSpPr>
        <p:spPr>
          <a:xfrm>
            <a:off x="2914650" y="4314825"/>
            <a:ext cx="9906000" cy="1328346"/>
          </a:xfrm>
          <a:prstGeom prst="rect">
            <a:avLst/>
          </a:prstGeom>
          <a:gradFill>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52A14-0DA9-4B1C-822B-65EB53471FFD}"/>
              </a:ext>
            </a:extLst>
          </p:cNvPr>
          <p:cNvSpPr>
            <a:spLocks noGrp="1"/>
          </p:cNvSpPr>
          <p:nvPr>
            <p:ph type="ctrTitle"/>
          </p:nvPr>
        </p:nvSpPr>
        <p:spPr>
          <a:xfrm>
            <a:off x="3048000" y="4675516"/>
            <a:ext cx="9144000" cy="967655"/>
          </a:xfrm>
        </p:spPr>
        <p:txBody>
          <a:bodyPr/>
          <a:lstStyle/>
          <a:p>
            <a:r>
              <a:rPr lang="en-US" dirty="0"/>
              <a:t>The Competitive Landscape of eSports</a:t>
            </a:r>
          </a:p>
        </p:txBody>
      </p:sp>
    </p:spTree>
    <p:extLst>
      <p:ext uri="{BB962C8B-B14F-4D97-AF65-F5344CB8AC3E}">
        <p14:creationId xmlns:p14="http://schemas.microsoft.com/office/powerpoint/2010/main" val="103349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DA3F5-2E78-43F5-9B00-30E8EC3F54FD}"/>
              </a:ext>
            </a:extLst>
          </p:cNvPr>
          <p:cNvSpPr>
            <a:spLocks noGrp="1"/>
          </p:cNvSpPr>
          <p:nvPr>
            <p:ph idx="1"/>
          </p:nvPr>
        </p:nvSpPr>
        <p:spPr>
          <a:xfrm>
            <a:off x="838200" y="1019504"/>
            <a:ext cx="10515600" cy="5157460"/>
          </a:xfrm>
        </p:spPr>
        <p:txBody>
          <a:bodyPr anchor="ctr"/>
          <a:lstStyle/>
          <a:p>
            <a:pPr marL="0" indent="0">
              <a:buNone/>
            </a:pPr>
            <a:r>
              <a:rPr lang="en-US" i="1" dirty="0"/>
              <a:t>How will technological advances change the way sports are played and viewed? Will the eSports industry capture / engulf the sports industry? </a:t>
            </a:r>
          </a:p>
        </p:txBody>
      </p:sp>
    </p:spTree>
    <p:extLst>
      <p:ext uri="{BB962C8B-B14F-4D97-AF65-F5344CB8AC3E}">
        <p14:creationId xmlns:p14="http://schemas.microsoft.com/office/powerpoint/2010/main" val="1117609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DBFC32-CDDC-4D8D-91F7-C49CF00F27E6}"/>
              </a:ext>
            </a:extLst>
          </p:cNvPr>
          <p:cNvSpPr>
            <a:spLocks noGrp="1"/>
          </p:cNvSpPr>
          <p:nvPr>
            <p:ph type="body" idx="1"/>
          </p:nvPr>
        </p:nvSpPr>
        <p:spPr>
          <a:xfrm>
            <a:off x="517058" y="887458"/>
            <a:ext cx="5157787" cy="403719"/>
          </a:xfrm>
        </p:spPr>
        <p:txBody>
          <a:bodyPr>
            <a:normAutofit lnSpcReduction="10000"/>
          </a:bodyPr>
          <a:lstStyle/>
          <a:p>
            <a:pPr algn="ctr"/>
            <a:r>
              <a:rPr lang="en-US"/>
              <a:t>Game Streaming</a:t>
            </a:r>
            <a:endParaRPr lang="en-US" dirty="0"/>
          </a:p>
        </p:txBody>
      </p:sp>
      <p:sp>
        <p:nvSpPr>
          <p:cNvPr id="3" name="Content Placeholder 2">
            <a:extLst>
              <a:ext uri="{FF2B5EF4-FFF2-40B4-BE49-F238E27FC236}">
                <a16:creationId xmlns:a16="http://schemas.microsoft.com/office/drawing/2014/main" id="{BD24861D-9C82-4806-AD07-DD4BA740CC46}"/>
              </a:ext>
            </a:extLst>
          </p:cNvPr>
          <p:cNvSpPr>
            <a:spLocks noGrp="1"/>
          </p:cNvSpPr>
          <p:nvPr>
            <p:ph sz="half" idx="2"/>
          </p:nvPr>
        </p:nvSpPr>
        <p:spPr>
          <a:xfrm>
            <a:off x="517058" y="4195506"/>
            <a:ext cx="5157787" cy="1966604"/>
          </a:xfrm>
        </p:spPr>
        <p:txBody>
          <a:bodyPr anchor="ctr">
            <a:normAutofit lnSpcReduction="10000"/>
          </a:bodyPr>
          <a:lstStyle/>
          <a:p>
            <a:r>
              <a:rPr lang="en-US" spc="-150" dirty="0"/>
              <a:t>Content creation through streams</a:t>
            </a:r>
          </a:p>
          <a:p>
            <a:r>
              <a:rPr lang="en-US" spc="-150" dirty="0">
                <a:sym typeface="Wingdings" panose="05000000000000000000" pitchFamily="2" charset="2"/>
              </a:rPr>
              <a:t>Advertising, subscriptions, and partner programs  merch sales &amp; channel subscriptions </a:t>
            </a:r>
          </a:p>
          <a:p>
            <a:r>
              <a:rPr lang="en-US" spc="-150" dirty="0"/>
              <a:t>Affiliate marketing, in-game donations, subscriptions, donations, partnerships, merch, sponsorships and in-game items</a:t>
            </a:r>
          </a:p>
        </p:txBody>
      </p:sp>
      <p:sp>
        <p:nvSpPr>
          <p:cNvPr id="4" name="Content Placeholder 3">
            <a:extLst>
              <a:ext uri="{FF2B5EF4-FFF2-40B4-BE49-F238E27FC236}">
                <a16:creationId xmlns:a16="http://schemas.microsoft.com/office/drawing/2014/main" id="{299B3C0C-18B0-4D4F-B1FF-4619925B0E05}"/>
              </a:ext>
            </a:extLst>
          </p:cNvPr>
          <p:cNvSpPr>
            <a:spLocks noGrp="1"/>
          </p:cNvSpPr>
          <p:nvPr>
            <p:ph sz="quarter" idx="4"/>
          </p:nvPr>
        </p:nvSpPr>
        <p:spPr>
          <a:xfrm>
            <a:off x="5849470" y="4195506"/>
            <a:ext cx="5183188" cy="1966605"/>
          </a:xfrm>
        </p:spPr>
        <p:txBody>
          <a:bodyPr anchor="ctr"/>
          <a:lstStyle/>
          <a:p>
            <a:r>
              <a:rPr lang="en-US" dirty="0"/>
              <a:t>Organizations such as Valve Corporation, Riot Games as well as Epic Games</a:t>
            </a:r>
          </a:p>
          <a:p>
            <a:r>
              <a:rPr lang="en-US" dirty="0"/>
              <a:t>Merchandise, sponsorships, advertising, media rights and game publisher fees</a:t>
            </a:r>
          </a:p>
        </p:txBody>
      </p:sp>
      <p:sp>
        <p:nvSpPr>
          <p:cNvPr id="5" name="Text Placeholder 4">
            <a:extLst>
              <a:ext uri="{FF2B5EF4-FFF2-40B4-BE49-F238E27FC236}">
                <a16:creationId xmlns:a16="http://schemas.microsoft.com/office/drawing/2014/main" id="{B7A2A099-7B08-4DB0-99A7-2255D0CB343C}"/>
              </a:ext>
            </a:extLst>
          </p:cNvPr>
          <p:cNvSpPr>
            <a:spLocks noGrp="1"/>
          </p:cNvSpPr>
          <p:nvPr>
            <p:ph type="body" idx="13"/>
          </p:nvPr>
        </p:nvSpPr>
        <p:spPr/>
        <p:txBody>
          <a:bodyPr>
            <a:normAutofit lnSpcReduction="10000"/>
          </a:bodyPr>
          <a:lstStyle/>
          <a:p>
            <a:pPr algn="ctr"/>
            <a:r>
              <a:rPr lang="en-US" dirty="0"/>
              <a:t>eSports</a:t>
            </a:r>
          </a:p>
        </p:txBody>
      </p:sp>
      <p:sp>
        <p:nvSpPr>
          <p:cNvPr id="8" name="Title 7">
            <a:extLst>
              <a:ext uri="{FF2B5EF4-FFF2-40B4-BE49-F238E27FC236}">
                <a16:creationId xmlns:a16="http://schemas.microsoft.com/office/drawing/2014/main" id="{7EAC79A8-AA63-402C-AE4F-0AA7CC795B28}"/>
              </a:ext>
            </a:extLst>
          </p:cNvPr>
          <p:cNvSpPr>
            <a:spLocks noGrp="1"/>
          </p:cNvSpPr>
          <p:nvPr>
            <p:ph type="title"/>
          </p:nvPr>
        </p:nvSpPr>
        <p:spPr/>
        <p:txBody>
          <a:bodyPr/>
          <a:lstStyle/>
          <a:p>
            <a:r>
              <a:rPr lang="en-US" dirty="0"/>
              <a:t>Introduction</a:t>
            </a:r>
          </a:p>
        </p:txBody>
      </p:sp>
      <p:pic>
        <p:nvPicPr>
          <p:cNvPr id="9" name="Picture 2" descr="Related image">
            <a:extLst>
              <a:ext uri="{FF2B5EF4-FFF2-40B4-BE49-F238E27FC236}">
                <a16:creationId xmlns:a16="http://schemas.microsoft.com/office/drawing/2014/main" id="{5D2A62B8-F92B-4F0B-8F2C-928F56D67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622" y="1458005"/>
            <a:ext cx="1154585" cy="115953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csgo logo">
            <a:extLst>
              <a:ext uri="{FF2B5EF4-FFF2-40B4-BE49-F238E27FC236}">
                <a16:creationId xmlns:a16="http://schemas.microsoft.com/office/drawing/2014/main" id="{9877FBBB-26C3-476E-8427-08E3535AA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693" y="2538919"/>
            <a:ext cx="1697919" cy="16979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a:extLst>
              <a:ext uri="{FF2B5EF4-FFF2-40B4-BE49-F238E27FC236}">
                <a16:creationId xmlns:a16="http://schemas.microsoft.com/office/drawing/2014/main" id="{C1BA7731-DD73-401E-90EC-CF31555892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486" t="17797" r="19727" b="15489"/>
          <a:stretch/>
        </p:blipFill>
        <p:spPr bwMode="auto">
          <a:xfrm>
            <a:off x="2520268" y="1484403"/>
            <a:ext cx="1034438" cy="11542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Related image">
            <a:extLst>
              <a:ext uri="{FF2B5EF4-FFF2-40B4-BE49-F238E27FC236}">
                <a16:creationId xmlns:a16="http://schemas.microsoft.com/office/drawing/2014/main" id="{A9A36FBD-AA9B-49E9-BB86-1B05A1BCB9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6214" y="1317679"/>
            <a:ext cx="1271240" cy="148385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lated image">
            <a:extLst>
              <a:ext uri="{FF2B5EF4-FFF2-40B4-BE49-F238E27FC236}">
                <a16:creationId xmlns:a16="http://schemas.microsoft.com/office/drawing/2014/main" id="{15E770FD-909A-4BA0-9517-CD558F861F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189" b="12734"/>
          <a:stretch/>
        </p:blipFill>
        <p:spPr bwMode="auto">
          <a:xfrm>
            <a:off x="3004809" y="2716156"/>
            <a:ext cx="1747025" cy="138151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the international 2018 logo">
            <a:extLst>
              <a:ext uri="{FF2B5EF4-FFF2-40B4-BE49-F238E27FC236}">
                <a16:creationId xmlns:a16="http://schemas.microsoft.com/office/drawing/2014/main" id="{B5BE3DD8-3B12-4750-9324-0DD7B8F7B9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7908" y="1532317"/>
            <a:ext cx="1730253" cy="173025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lol world championship 2018 logo">
            <a:extLst>
              <a:ext uri="{FF2B5EF4-FFF2-40B4-BE49-F238E27FC236}">
                <a16:creationId xmlns:a16="http://schemas.microsoft.com/office/drawing/2014/main" id="{95E76B00-8CA8-4A34-A1AB-EC467A705F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4325" y="1816719"/>
            <a:ext cx="2253478" cy="2253478"/>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Related image">
            <a:extLst>
              <a:ext uri="{FF2B5EF4-FFF2-40B4-BE49-F238E27FC236}">
                <a16:creationId xmlns:a16="http://schemas.microsoft.com/office/drawing/2014/main" id="{90FF4C61-5218-4C70-89C4-7D7AD4B1A3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34325" y="1589989"/>
            <a:ext cx="1871136" cy="179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85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A19D-B12B-4BA8-A0C2-C3ED44D3EFF7}"/>
              </a:ext>
            </a:extLst>
          </p:cNvPr>
          <p:cNvSpPr>
            <a:spLocks noGrp="1"/>
          </p:cNvSpPr>
          <p:nvPr>
            <p:ph type="title"/>
          </p:nvPr>
        </p:nvSpPr>
        <p:spPr>
          <a:xfrm>
            <a:off x="838200" y="46561"/>
            <a:ext cx="10515600" cy="532022"/>
          </a:xfrm>
        </p:spPr>
        <p:txBody>
          <a:bodyPr>
            <a:normAutofit fontScale="90000"/>
          </a:bodyPr>
          <a:lstStyle/>
          <a:p>
            <a:r>
              <a:rPr lang="en-US" dirty="0"/>
              <a:t>Some Less Known Facts about eSports</a:t>
            </a:r>
          </a:p>
        </p:txBody>
      </p:sp>
      <p:graphicFrame>
        <p:nvGraphicFramePr>
          <p:cNvPr id="8" name="Chart 7">
            <a:extLst>
              <a:ext uri="{FF2B5EF4-FFF2-40B4-BE49-F238E27FC236}">
                <a16:creationId xmlns:a16="http://schemas.microsoft.com/office/drawing/2014/main" id="{788E4EB6-7F51-4720-9362-CBD6D00676D9}"/>
              </a:ext>
            </a:extLst>
          </p:cNvPr>
          <p:cNvGraphicFramePr>
            <a:graphicFrameLocks/>
          </p:cNvGraphicFramePr>
          <p:nvPr>
            <p:extLst>
              <p:ext uri="{D42A27DB-BD31-4B8C-83A1-F6EECF244321}">
                <p14:modId xmlns:p14="http://schemas.microsoft.com/office/powerpoint/2010/main" val="3753122118"/>
              </p:ext>
            </p:extLst>
          </p:nvPr>
        </p:nvGraphicFramePr>
        <p:xfrm>
          <a:off x="923924" y="1065722"/>
          <a:ext cx="4572000" cy="22376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A78CA9B0-1B35-4787-87F3-BC89C6FF4B66}"/>
              </a:ext>
            </a:extLst>
          </p:cNvPr>
          <p:cNvGraphicFramePr>
            <a:graphicFrameLocks/>
          </p:cNvGraphicFramePr>
          <p:nvPr>
            <p:extLst>
              <p:ext uri="{D42A27DB-BD31-4B8C-83A1-F6EECF244321}">
                <p14:modId xmlns:p14="http://schemas.microsoft.com/office/powerpoint/2010/main" val="4236686041"/>
              </p:ext>
            </p:extLst>
          </p:nvPr>
        </p:nvGraphicFramePr>
        <p:xfrm>
          <a:off x="923924" y="34290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7D0C12FB-CFBF-4379-A2FA-99F38146F408}"/>
              </a:ext>
            </a:extLst>
          </p:cNvPr>
          <p:cNvGraphicFramePr>
            <a:graphicFrameLocks/>
          </p:cNvGraphicFramePr>
          <p:nvPr>
            <p:extLst>
              <p:ext uri="{D42A27DB-BD31-4B8C-83A1-F6EECF244321}">
                <p14:modId xmlns:p14="http://schemas.microsoft.com/office/powerpoint/2010/main" val="4249459598"/>
              </p:ext>
            </p:extLst>
          </p:nvPr>
        </p:nvGraphicFramePr>
        <p:xfrm>
          <a:off x="6521669" y="1065722"/>
          <a:ext cx="4572000" cy="51064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03384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3A74AF-3509-4ED9-B8BB-C0135B7081FC}"/>
              </a:ext>
            </a:extLst>
          </p:cNvPr>
          <p:cNvSpPr>
            <a:spLocks noGrp="1"/>
          </p:cNvSpPr>
          <p:nvPr>
            <p:ph idx="1"/>
          </p:nvPr>
        </p:nvSpPr>
        <p:spPr>
          <a:xfrm>
            <a:off x="838200" y="956442"/>
            <a:ext cx="10515600" cy="5220522"/>
          </a:xfrm>
        </p:spPr>
        <p:txBody>
          <a:bodyPr anchor="ctr">
            <a:normAutofit/>
          </a:bodyPr>
          <a:lstStyle/>
          <a:p>
            <a:pPr marL="0" indent="0">
              <a:buNone/>
            </a:pPr>
            <a:r>
              <a:rPr lang="en-US" i="1" dirty="0"/>
              <a:t>How will entertainment companies react to the surge in gaming viewership and the change in consumer trends towards competitive gaming streams? Will they react aggressively or attempt to take a cut of the pie?  </a:t>
            </a:r>
          </a:p>
          <a:p>
            <a:pPr marL="0" indent="0">
              <a:buNone/>
            </a:pPr>
            <a:endParaRPr lang="en-US" i="1" dirty="0"/>
          </a:p>
          <a:p>
            <a:pPr marL="0" indent="0">
              <a:buNone/>
            </a:pPr>
            <a:r>
              <a:rPr lang="en-US" i="1" dirty="0"/>
              <a:t>Will there become a culture around eSports such that organizations, schools, and states focus on breeding, scouting and drafting players that perform exceptionally? </a:t>
            </a:r>
          </a:p>
        </p:txBody>
      </p:sp>
    </p:spTree>
    <p:extLst>
      <p:ext uri="{BB962C8B-B14F-4D97-AF65-F5344CB8AC3E}">
        <p14:creationId xmlns:p14="http://schemas.microsoft.com/office/powerpoint/2010/main" val="41600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DF909-5177-4CDF-8B27-9C739C0CF284}"/>
              </a:ext>
            </a:extLst>
          </p:cNvPr>
          <p:cNvSpPr>
            <a:spLocks noGrp="1"/>
          </p:cNvSpPr>
          <p:nvPr>
            <p:ph type="title"/>
          </p:nvPr>
        </p:nvSpPr>
        <p:spPr/>
        <p:txBody>
          <a:bodyPr/>
          <a:lstStyle/>
          <a:p>
            <a:r>
              <a:rPr lang="en-US" sz="3200" dirty="0"/>
              <a:t>Analyzing eSports as a Business Opportunity</a:t>
            </a:r>
          </a:p>
        </p:txBody>
      </p:sp>
      <p:pic>
        <p:nvPicPr>
          <p:cNvPr id="9" name="Picture 8" descr="A screenshot of a cell phone&#10;&#10;Description automatically generated">
            <a:extLst>
              <a:ext uri="{FF2B5EF4-FFF2-40B4-BE49-F238E27FC236}">
                <a16:creationId xmlns:a16="http://schemas.microsoft.com/office/drawing/2014/main" id="{4B76E831-E0AF-4884-AB47-1AE2D11DF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834" y="1564018"/>
            <a:ext cx="3720661" cy="3729964"/>
          </a:xfrm>
          <a:prstGeom prst="rect">
            <a:avLst/>
          </a:prstGeom>
        </p:spPr>
      </p:pic>
      <p:graphicFrame>
        <p:nvGraphicFramePr>
          <p:cNvPr id="12" name="Diagram 11">
            <a:extLst>
              <a:ext uri="{FF2B5EF4-FFF2-40B4-BE49-F238E27FC236}">
                <a16:creationId xmlns:a16="http://schemas.microsoft.com/office/drawing/2014/main" id="{69D44942-44F0-4D1B-B613-45BFB50F5121}"/>
              </a:ext>
            </a:extLst>
          </p:cNvPr>
          <p:cNvGraphicFramePr/>
          <p:nvPr>
            <p:extLst>
              <p:ext uri="{D42A27DB-BD31-4B8C-83A1-F6EECF244321}">
                <p14:modId xmlns:p14="http://schemas.microsoft.com/office/powerpoint/2010/main" val="1977391304"/>
              </p:ext>
            </p:extLst>
          </p:nvPr>
        </p:nvGraphicFramePr>
        <p:xfrm>
          <a:off x="5864772" y="1639614"/>
          <a:ext cx="4624552" cy="3654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1853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65988-3ABE-4A7D-8B01-C3BF219A4532}"/>
              </a:ext>
            </a:extLst>
          </p:cNvPr>
          <p:cNvSpPr>
            <a:spLocks noGrp="1"/>
          </p:cNvSpPr>
          <p:nvPr>
            <p:ph type="body" idx="1"/>
          </p:nvPr>
        </p:nvSpPr>
        <p:spPr>
          <a:xfrm>
            <a:off x="517058" y="1153469"/>
            <a:ext cx="5157787" cy="532022"/>
          </a:xfrm>
        </p:spPr>
        <p:txBody>
          <a:bodyPr>
            <a:normAutofit/>
          </a:bodyPr>
          <a:lstStyle/>
          <a:p>
            <a:r>
              <a:rPr lang="en-US" sz="2800" dirty="0"/>
              <a:t>Strengths</a:t>
            </a:r>
          </a:p>
        </p:txBody>
      </p:sp>
      <p:sp>
        <p:nvSpPr>
          <p:cNvPr id="3" name="Content Placeholder 2">
            <a:extLst>
              <a:ext uri="{FF2B5EF4-FFF2-40B4-BE49-F238E27FC236}">
                <a16:creationId xmlns:a16="http://schemas.microsoft.com/office/drawing/2014/main" id="{4FDA1F69-7260-4D13-903B-176293EDE150}"/>
              </a:ext>
            </a:extLst>
          </p:cNvPr>
          <p:cNvSpPr>
            <a:spLocks noGrp="1"/>
          </p:cNvSpPr>
          <p:nvPr>
            <p:ph sz="half" idx="2"/>
          </p:nvPr>
        </p:nvSpPr>
        <p:spPr>
          <a:xfrm>
            <a:off x="517058" y="2028496"/>
            <a:ext cx="5157787" cy="3908213"/>
          </a:xfrm>
        </p:spPr>
        <p:txBody>
          <a:bodyPr>
            <a:noAutofit/>
          </a:bodyPr>
          <a:lstStyle/>
          <a:p>
            <a:pPr lvl="0"/>
            <a:r>
              <a:rPr lang="en-CA" sz="2600" dirty="0"/>
              <a:t>Attracting a massive audience and viewership is growing </a:t>
            </a:r>
            <a:endParaRPr lang="en-US" sz="2600" dirty="0"/>
          </a:p>
          <a:p>
            <a:pPr lvl="0"/>
            <a:r>
              <a:rPr lang="en-CA" sz="2600" dirty="0"/>
              <a:t>Significant year-over-year growth </a:t>
            </a:r>
            <a:endParaRPr lang="en-US" sz="2600" dirty="0"/>
          </a:p>
          <a:p>
            <a:r>
              <a:rPr lang="en-CA" sz="2600" dirty="0"/>
              <a:t>Captivation of one of the hardest target markets to reach – male millennials</a:t>
            </a:r>
            <a:endParaRPr lang="en-US" sz="2600" dirty="0"/>
          </a:p>
        </p:txBody>
      </p:sp>
      <p:sp>
        <p:nvSpPr>
          <p:cNvPr id="4" name="Content Placeholder 3">
            <a:extLst>
              <a:ext uri="{FF2B5EF4-FFF2-40B4-BE49-F238E27FC236}">
                <a16:creationId xmlns:a16="http://schemas.microsoft.com/office/drawing/2014/main" id="{785CBF47-4EAF-4A30-B7E0-9F71598CABCB}"/>
              </a:ext>
            </a:extLst>
          </p:cNvPr>
          <p:cNvSpPr>
            <a:spLocks noGrp="1"/>
          </p:cNvSpPr>
          <p:nvPr>
            <p:ph sz="quarter" idx="4"/>
          </p:nvPr>
        </p:nvSpPr>
        <p:spPr>
          <a:xfrm>
            <a:off x="5849470" y="2028496"/>
            <a:ext cx="5183188" cy="3908215"/>
          </a:xfrm>
        </p:spPr>
        <p:txBody>
          <a:bodyPr>
            <a:normAutofit/>
          </a:bodyPr>
          <a:lstStyle/>
          <a:p>
            <a:pPr lvl="0"/>
            <a:r>
              <a:rPr lang="en-CA" sz="2600" dirty="0"/>
              <a:t>Limited infrastructure</a:t>
            </a:r>
            <a:endParaRPr lang="en-US" sz="2600" dirty="0"/>
          </a:p>
          <a:p>
            <a:pPr lvl="0"/>
            <a:r>
              <a:rPr lang="en-CA" sz="2600" dirty="0"/>
              <a:t>Industry regulations </a:t>
            </a:r>
            <a:endParaRPr lang="en-US" sz="2600" dirty="0"/>
          </a:p>
          <a:p>
            <a:pPr lvl="0"/>
            <a:r>
              <a:rPr lang="en-CA" sz="2600" dirty="0"/>
              <a:t>Lack of education </a:t>
            </a:r>
            <a:endParaRPr lang="en-US" sz="2600" dirty="0"/>
          </a:p>
          <a:p>
            <a:r>
              <a:rPr lang="en-CA" sz="2600" dirty="0"/>
              <a:t>Cheating </a:t>
            </a:r>
            <a:endParaRPr lang="en-US" sz="2600" dirty="0"/>
          </a:p>
        </p:txBody>
      </p:sp>
      <p:sp>
        <p:nvSpPr>
          <p:cNvPr id="5" name="Text Placeholder 4">
            <a:extLst>
              <a:ext uri="{FF2B5EF4-FFF2-40B4-BE49-F238E27FC236}">
                <a16:creationId xmlns:a16="http://schemas.microsoft.com/office/drawing/2014/main" id="{7AC17AA1-0F7E-41B9-956A-AEEE85D9542B}"/>
              </a:ext>
            </a:extLst>
          </p:cNvPr>
          <p:cNvSpPr>
            <a:spLocks noGrp="1"/>
          </p:cNvSpPr>
          <p:nvPr>
            <p:ph type="body" idx="13"/>
          </p:nvPr>
        </p:nvSpPr>
        <p:spPr>
          <a:xfrm>
            <a:off x="5871697" y="1153469"/>
            <a:ext cx="5157787" cy="532022"/>
          </a:xfrm>
        </p:spPr>
        <p:txBody>
          <a:bodyPr>
            <a:normAutofit/>
          </a:bodyPr>
          <a:lstStyle/>
          <a:p>
            <a:r>
              <a:rPr lang="en-US" sz="2800" dirty="0"/>
              <a:t>Weaknesses</a:t>
            </a:r>
          </a:p>
        </p:txBody>
      </p:sp>
      <p:sp>
        <p:nvSpPr>
          <p:cNvPr id="8" name="Title 7">
            <a:extLst>
              <a:ext uri="{FF2B5EF4-FFF2-40B4-BE49-F238E27FC236}">
                <a16:creationId xmlns:a16="http://schemas.microsoft.com/office/drawing/2014/main" id="{655B1A15-61C5-420B-B73F-373782AFB803}"/>
              </a:ext>
            </a:extLst>
          </p:cNvPr>
          <p:cNvSpPr>
            <a:spLocks noGrp="1"/>
          </p:cNvSpPr>
          <p:nvPr>
            <p:ph type="title"/>
          </p:nvPr>
        </p:nvSpPr>
        <p:spPr/>
        <p:txBody>
          <a:bodyPr/>
          <a:lstStyle/>
          <a:p>
            <a:r>
              <a:rPr lang="en-US" dirty="0"/>
              <a:t>SWOT: Internal Factors</a:t>
            </a:r>
          </a:p>
        </p:txBody>
      </p:sp>
    </p:spTree>
    <p:extLst>
      <p:ext uri="{BB962C8B-B14F-4D97-AF65-F5344CB8AC3E}">
        <p14:creationId xmlns:p14="http://schemas.microsoft.com/office/powerpoint/2010/main" val="154219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DA1F69-7260-4D13-903B-176293EDE150}"/>
              </a:ext>
            </a:extLst>
          </p:cNvPr>
          <p:cNvSpPr>
            <a:spLocks noGrp="1"/>
          </p:cNvSpPr>
          <p:nvPr>
            <p:ph sz="half" idx="2"/>
          </p:nvPr>
        </p:nvSpPr>
        <p:spPr>
          <a:xfrm>
            <a:off x="517058" y="2028496"/>
            <a:ext cx="5157787" cy="3908213"/>
          </a:xfrm>
        </p:spPr>
        <p:txBody>
          <a:bodyPr>
            <a:noAutofit/>
          </a:bodyPr>
          <a:lstStyle/>
          <a:p>
            <a:pPr lvl="0"/>
            <a:r>
              <a:rPr lang="en-CA" sz="2600" dirty="0"/>
              <a:t>Structural &amp; Efficiency Plays </a:t>
            </a:r>
            <a:endParaRPr lang="en-US" sz="2600" dirty="0"/>
          </a:p>
          <a:p>
            <a:pPr lvl="0"/>
            <a:r>
              <a:rPr lang="en-CA" sz="2600" dirty="0"/>
              <a:t>New Payment Operations </a:t>
            </a:r>
            <a:endParaRPr lang="en-US" sz="2600" dirty="0"/>
          </a:p>
          <a:p>
            <a:r>
              <a:rPr lang="en-CA" sz="2600" dirty="0"/>
              <a:t>Betting </a:t>
            </a:r>
            <a:endParaRPr lang="en-US" sz="2600" dirty="0"/>
          </a:p>
        </p:txBody>
      </p:sp>
      <p:sp>
        <p:nvSpPr>
          <p:cNvPr id="4" name="Content Placeholder 3">
            <a:extLst>
              <a:ext uri="{FF2B5EF4-FFF2-40B4-BE49-F238E27FC236}">
                <a16:creationId xmlns:a16="http://schemas.microsoft.com/office/drawing/2014/main" id="{785CBF47-4EAF-4A30-B7E0-9F71598CABCB}"/>
              </a:ext>
            </a:extLst>
          </p:cNvPr>
          <p:cNvSpPr>
            <a:spLocks noGrp="1"/>
          </p:cNvSpPr>
          <p:nvPr>
            <p:ph sz="quarter" idx="4"/>
          </p:nvPr>
        </p:nvSpPr>
        <p:spPr>
          <a:xfrm>
            <a:off x="5849470" y="2028496"/>
            <a:ext cx="5183188" cy="3908215"/>
          </a:xfrm>
        </p:spPr>
        <p:txBody>
          <a:bodyPr>
            <a:normAutofit/>
          </a:bodyPr>
          <a:lstStyle/>
          <a:p>
            <a:pPr lvl="0"/>
            <a:r>
              <a:rPr lang="en-CA" sz="2600" dirty="0"/>
              <a:t>Segmented Fanbase </a:t>
            </a:r>
            <a:endParaRPr lang="en-US" sz="2600" dirty="0"/>
          </a:p>
          <a:p>
            <a:pPr lvl="0"/>
            <a:r>
              <a:rPr lang="en-CA" sz="2600" dirty="0"/>
              <a:t>Game Disruption </a:t>
            </a:r>
            <a:endParaRPr lang="en-US" sz="2600" dirty="0"/>
          </a:p>
          <a:p>
            <a:pPr lvl="0"/>
            <a:r>
              <a:rPr lang="en-CA" sz="2600" dirty="0"/>
              <a:t>Healthy Living Advocacy </a:t>
            </a:r>
            <a:endParaRPr lang="en-US" sz="2600" dirty="0"/>
          </a:p>
          <a:p>
            <a:r>
              <a:rPr lang="en-CA" sz="2600" dirty="0"/>
              <a:t>Generational changes </a:t>
            </a:r>
            <a:endParaRPr lang="en-US" sz="2600" dirty="0"/>
          </a:p>
        </p:txBody>
      </p:sp>
      <p:sp>
        <p:nvSpPr>
          <p:cNvPr id="8" name="Title 7">
            <a:extLst>
              <a:ext uri="{FF2B5EF4-FFF2-40B4-BE49-F238E27FC236}">
                <a16:creationId xmlns:a16="http://schemas.microsoft.com/office/drawing/2014/main" id="{655B1A15-61C5-420B-B73F-373782AFB803}"/>
              </a:ext>
            </a:extLst>
          </p:cNvPr>
          <p:cNvSpPr>
            <a:spLocks noGrp="1"/>
          </p:cNvSpPr>
          <p:nvPr>
            <p:ph type="title"/>
          </p:nvPr>
        </p:nvSpPr>
        <p:spPr/>
        <p:txBody>
          <a:bodyPr/>
          <a:lstStyle/>
          <a:p>
            <a:r>
              <a:rPr lang="en-US" dirty="0"/>
              <a:t>SWOT: External Factors</a:t>
            </a:r>
          </a:p>
        </p:txBody>
      </p:sp>
      <p:sp>
        <p:nvSpPr>
          <p:cNvPr id="11" name="Text Placeholder 1">
            <a:extLst>
              <a:ext uri="{FF2B5EF4-FFF2-40B4-BE49-F238E27FC236}">
                <a16:creationId xmlns:a16="http://schemas.microsoft.com/office/drawing/2014/main" id="{BFCFE280-97B7-44B2-8AB5-D497C143A4BE}"/>
              </a:ext>
            </a:extLst>
          </p:cNvPr>
          <p:cNvSpPr txBox="1">
            <a:spLocks/>
          </p:cNvSpPr>
          <p:nvPr/>
        </p:nvSpPr>
        <p:spPr>
          <a:xfrm>
            <a:off x="517058" y="1153469"/>
            <a:ext cx="5157787" cy="532022"/>
          </a:xfrm>
          <a:prstGeom prst="roundRect">
            <a:avLst/>
          </a:prstGeom>
          <a:solidFill>
            <a:schemeClr val="tx1">
              <a:lumMod val="85000"/>
              <a:lumOff val="15000"/>
            </a:schemeClr>
          </a:solidFill>
          <a:effectLst/>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Helvetica" panose="020B0604020202020204" pitchFamily="34" charset="0"/>
                <a:ea typeface="+mn-ea"/>
                <a:cs typeface="Helvetica"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Helvetica" panose="020B0604020202020204" pitchFamily="34" charset="0"/>
                <a:ea typeface="+mn-ea"/>
                <a:cs typeface="Helvetica"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Helvetica" panose="020B0604020202020204" pitchFamily="34" charset="0"/>
                <a:ea typeface="+mn-ea"/>
                <a:cs typeface="Helvetica"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Opportunities</a:t>
            </a:r>
          </a:p>
        </p:txBody>
      </p:sp>
      <p:sp>
        <p:nvSpPr>
          <p:cNvPr id="12" name="Text Placeholder 4">
            <a:extLst>
              <a:ext uri="{FF2B5EF4-FFF2-40B4-BE49-F238E27FC236}">
                <a16:creationId xmlns:a16="http://schemas.microsoft.com/office/drawing/2014/main" id="{268EDF3A-7A92-4C6C-A3F1-68884CDE3394}"/>
              </a:ext>
            </a:extLst>
          </p:cNvPr>
          <p:cNvSpPr txBox="1">
            <a:spLocks/>
          </p:cNvSpPr>
          <p:nvPr/>
        </p:nvSpPr>
        <p:spPr>
          <a:xfrm>
            <a:off x="5871697" y="1153469"/>
            <a:ext cx="5157787" cy="532022"/>
          </a:xfrm>
          <a:prstGeom prst="roundRect">
            <a:avLst/>
          </a:prstGeom>
          <a:solidFill>
            <a:schemeClr val="tx1">
              <a:lumMod val="85000"/>
              <a:lumOff val="15000"/>
            </a:schemeClr>
          </a:solidFill>
          <a:effectLst/>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Helvetica" panose="020B0604020202020204" pitchFamily="34" charset="0"/>
                <a:ea typeface="+mn-ea"/>
                <a:cs typeface="Helvetica"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Helvetica" panose="020B0604020202020204" pitchFamily="34" charset="0"/>
                <a:ea typeface="+mn-ea"/>
                <a:cs typeface="Helvetica"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Helvetica" panose="020B0604020202020204" pitchFamily="34" charset="0"/>
                <a:ea typeface="+mn-ea"/>
                <a:cs typeface="Helvetica"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Helvetica" panose="020B0604020202020204" pitchFamily="34" charset="0"/>
                <a:ea typeface="+mn-ea"/>
                <a:cs typeface="Helvetica"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Threats</a:t>
            </a:r>
          </a:p>
        </p:txBody>
      </p:sp>
    </p:spTree>
    <p:extLst>
      <p:ext uri="{BB962C8B-B14F-4D97-AF65-F5344CB8AC3E}">
        <p14:creationId xmlns:p14="http://schemas.microsoft.com/office/powerpoint/2010/main" val="424746832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8354</TotalTime>
  <Words>1634</Words>
  <Application>Microsoft Office PowerPoint</Application>
  <PresentationFormat>Widescreen</PresentationFormat>
  <Paragraphs>121</Paragraphs>
  <Slides>15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Helvetica</vt:lpstr>
      <vt:lpstr>Lucida Sans</vt:lpstr>
      <vt:lpstr>Wingdings</vt:lpstr>
      <vt:lpstr>Office Theme</vt:lpstr>
      <vt:lpstr>PowerPoint Presentation</vt:lpstr>
      <vt:lpstr>The Competitive Landscape of eSports</vt:lpstr>
      <vt:lpstr>PowerPoint Presentation</vt:lpstr>
      <vt:lpstr>Introduction</vt:lpstr>
      <vt:lpstr>Some Less Known Facts about eSports</vt:lpstr>
      <vt:lpstr>PowerPoint Presentation</vt:lpstr>
      <vt:lpstr>Analyzing eSports as a Business Opportunity</vt:lpstr>
      <vt:lpstr>SWOT: Internal Factors</vt:lpstr>
      <vt:lpstr>SWOT: External Factors</vt:lpstr>
      <vt:lpstr>Porter’s Five Forces: Bargaining Power</vt:lpstr>
      <vt:lpstr>Porter’s Five Forces: Intra-Industry Rivalry</vt:lpstr>
      <vt:lpstr>Porter’s Five Forces: Threats</vt:lpstr>
      <vt:lpstr>Implications: eSports and CG Industry</vt:lpstr>
      <vt:lpstr>Appendix: Figure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Haseeb Afridi</dc:creator>
  <cp:lastModifiedBy>Haseeb Afridi</cp:lastModifiedBy>
  <cp:revision>50</cp:revision>
  <dcterms:created xsi:type="dcterms:W3CDTF">2018-10-29T15:14:34Z</dcterms:created>
  <dcterms:modified xsi:type="dcterms:W3CDTF">2018-11-12T16:37:42Z</dcterms:modified>
</cp:coreProperties>
</file>